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305" r:id="rId2"/>
    <p:sldId id="316" r:id="rId3"/>
    <p:sldId id="308" r:id="rId4"/>
    <p:sldId id="310" r:id="rId5"/>
    <p:sldId id="309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262" r:id="rId17"/>
  </p:sldIdLst>
  <p:sldSz cx="9144000" cy="5143500" type="screen16x9"/>
  <p:notesSz cx="6858000" cy="9144000"/>
  <p:embeddedFontLst>
    <p:embeddedFont>
      <p:font typeface="Anton" pitchFamily="2" charset="0"/>
      <p:regular r:id="rId19"/>
    </p:embeddedFont>
    <p:embeddedFont>
      <p:font typeface="DM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55B"/>
    <a:srgbClr val="D6D6D6"/>
    <a:srgbClr val="242426"/>
    <a:srgbClr val="FFD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941D66-5AA7-4AB4-AC24-A9FC0C4C4E67}">
  <a:tblStyle styleId="{17941D66-5AA7-4AB4-AC24-A9FC0C4C4E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5" autoAdjust="0"/>
    <p:restoredTop sz="94637"/>
  </p:normalViewPr>
  <p:slideViewPr>
    <p:cSldViewPr snapToGrid="0">
      <p:cViewPr varScale="1">
        <p:scale>
          <a:sx n="87" d="100"/>
          <a:sy n="87" d="100"/>
        </p:scale>
        <p:origin x="8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f1c4480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f1c4480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38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1c4480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1c4480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687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f1c4480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f1c4480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49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f1c4480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f1c4480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804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1c4480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1c4480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276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e761df8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e761df8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f1c4480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f1c4480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833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f1c4480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f1c4480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45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e761df84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e761df84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85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1c4480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1c4480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15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1c4480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1c4480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846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f1c4480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f1c4480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99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1c4480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1c4480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916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f1c4480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f1c4480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78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857095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7422" y="857099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6912672" y="-764551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095313" y="38614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2423100" y="3068850"/>
            <a:ext cx="429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0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10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24242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 rot="-5400000">
            <a:off x="7432375" y="3244333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69475" y="3854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2728238" y="46113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-962562" y="4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143700" y="4414575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175275" y="9737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763525" y="1930863"/>
            <a:ext cx="3292200" cy="24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_1">
    <p:bg>
      <p:bgPr>
        <a:solidFill>
          <a:srgbClr val="242426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2541150" y="4654388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 rot="1929963">
            <a:off x="-292266" y="1204050"/>
            <a:ext cx="543168" cy="62716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2"/>
          </p:nvPr>
        </p:nvSpPr>
        <p:spPr>
          <a:xfrm>
            <a:off x="3314705" y="3181513"/>
            <a:ext cx="2514600" cy="5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3314705" y="3715037"/>
            <a:ext cx="251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 idx="3"/>
          </p:nvPr>
        </p:nvSpPr>
        <p:spPr>
          <a:xfrm>
            <a:off x="3314705" y="1327963"/>
            <a:ext cx="2514600" cy="5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4"/>
          </p:nvPr>
        </p:nvSpPr>
        <p:spPr>
          <a:xfrm>
            <a:off x="3314705" y="1861487"/>
            <a:ext cx="251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bg>
      <p:bgPr>
        <a:solidFill>
          <a:srgbClr val="242426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 rot="-5400000">
            <a:off x="8225325" y="932108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4881038" y="-97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721713" y="-2535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45638" y="-4071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572700" y="299350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8933525" y="26382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4725925" y="1930863"/>
            <a:ext cx="3292200" cy="24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BODY_1_1_2_1_2_1">
    <p:bg>
      <p:bgPr>
        <a:solidFill>
          <a:srgbClr val="242426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9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BODY_1_1_2_1_3">
    <p:bg>
      <p:bgPr>
        <a:solidFill>
          <a:srgbClr val="242426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5234822" y="-1993342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-348128" y="15594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8106700" y="17949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2">
    <p:bg>
      <p:bgPr>
        <a:solidFill>
          <a:srgbClr val="242426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/>
          <p:nvPr/>
        </p:nvSpPr>
        <p:spPr>
          <a:xfrm>
            <a:off x="-382528" y="14480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3395525" y="3107282"/>
            <a:ext cx="902081" cy="104158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229800" y="12397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-1337350" y="30268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ONE_COLUMN_TEXT_2_1">
    <p:bg>
      <p:bgPr>
        <a:solidFill>
          <a:srgbClr val="242426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/>
          <p:nvPr/>
        </p:nvSpPr>
        <p:spPr>
          <a:xfrm>
            <a:off x="0" y="857095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797422" y="857099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6912672" y="-764551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8469475" y="3854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/>
          <p:nvPr/>
        </p:nvSpPr>
        <p:spPr>
          <a:xfrm>
            <a:off x="8704238" y="35535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2"/>
          <p:cNvSpPr/>
          <p:nvPr/>
        </p:nvSpPr>
        <p:spPr>
          <a:xfrm>
            <a:off x="-962562" y="4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2"/>
          <p:cNvSpPr/>
          <p:nvPr/>
        </p:nvSpPr>
        <p:spPr>
          <a:xfrm>
            <a:off x="175275" y="9737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424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550" y="445025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550" y="1152475"/>
            <a:ext cx="81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0" r:id="rId3"/>
    <p:sldLayoutId id="2147483661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4">
            <a:extLst>
              <a:ext uri="{FF2B5EF4-FFF2-40B4-BE49-F238E27FC236}">
                <a16:creationId xmlns:a16="http://schemas.microsoft.com/office/drawing/2014/main" id="{B0E703D3-8335-461A-A75C-DA2AA4B87F41}"/>
              </a:ext>
            </a:extLst>
          </p:cNvPr>
          <p:cNvGrpSpPr/>
          <p:nvPr/>
        </p:nvGrpSpPr>
        <p:grpSpPr>
          <a:xfrm rot="21600000">
            <a:off x="4813501" y="1001699"/>
            <a:ext cx="1080135" cy="1055673"/>
            <a:chOff x="2857500" y="2276475"/>
            <a:chExt cx="1200150" cy="1152525"/>
          </a:xfrm>
          <a:solidFill>
            <a:srgbClr val="F7855B"/>
          </a:solidFill>
        </p:grpSpPr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B26EE6C3-75E7-4666-838F-F9E012D00F6A}"/>
                </a:ext>
              </a:extLst>
            </p:cNvPr>
            <p:cNvSpPr/>
            <p:nvPr/>
          </p:nvSpPr>
          <p:spPr>
            <a:xfrm>
              <a:off x="2857500" y="2276475"/>
              <a:ext cx="1200150" cy="115252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3AD28E88-9BBC-4622-B649-9BBAD88DBF86}"/>
              </a:ext>
            </a:extLst>
          </p:cNvPr>
          <p:cNvGrpSpPr/>
          <p:nvPr/>
        </p:nvGrpSpPr>
        <p:grpSpPr>
          <a:xfrm rot="21600000">
            <a:off x="5893636" y="448"/>
            <a:ext cx="1080135" cy="1037273"/>
            <a:chOff x="4057650" y="1114425"/>
            <a:chExt cx="1200150" cy="1152525"/>
          </a:xfrm>
        </p:grpSpPr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0B496D1E-7C0E-4440-A383-5A3E527ECBF9}"/>
                </a:ext>
              </a:extLst>
            </p:cNvPr>
            <p:cNvSpPr/>
            <p:nvPr/>
          </p:nvSpPr>
          <p:spPr>
            <a:xfrm>
              <a:off x="4057650" y="1114425"/>
              <a:ext cx="1200150" cy="115252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855B"/>
            </a:solid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026" name="Picture 2" descr="Nueva camiseta de Messi se agota rápido en la tienda oficial del PSG">
            <a:extLst>
              <a:ext uri="{FF2B5EF4-FFF2-40B4-BE49-F238E27FC236}">
                <a16:creationId xmlns:a16="http://schemas.microsoft.com/office/drawing/2014/main" id="{FD04EE05-159E-49DA-BB53-83ED84B7E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792" r="12340"/>
          <a:stretch/>
        </p:blipFill>
        <p:spPr bwMode="auto">
          <a:xfrm>
            <a:off x="6959967" y="1034026"/>
            <a:ext cx="2184034" cy="209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7">
            <a:extLst>
              <a:ext uri="{FF2B5EF4-FFF2-40B4-BE49-F238E27FC236}">
                <a16:creationId xmlns:a16="http://schemas.microsoft.com/office/drawing/2014/main" id="{DB8C017A-8B81-4292-A0E8-6EBE028D6AAB}"/>
              </a:ext>
            </a:extLst>
          </p:cNvPr>
          <p:cNvGrpSpPr/>
          <p:nvPr/>
        </p:nvGrpSpPr>
        <p:grpSpPr>
          <a:xfrm rot="21600000">
            <a:off x="8052078" y="7073"/>
            <a:ext cx="1080135" cy="1037273"/>
            <a:chOff x="4057650" y="1114425"/>
            <a:chExt cx="1200150" cy="1152525"/>
          </a:xfrm>
          <a:solidFill>
            <a:srgbClr val="F7855B"/>
          </a:solidFill>
        </p:grpSpPr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AA7BE004-48F9-4312-8C84-BC0247175DE1}"/>
                </a:ext>
              </a:extLst>
            </p:cNvPr>
            <p:cNvSpPr/>
            <p:nvPr/>
          </p:nvSpPr>
          <p:spPr>
            <a:xfrm>
              <a:off x="4057650" y="1114425"/>
              <a:ext cx="1200150" cy="115252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AD385A2B-D430-434C-B687-C23CD555313E}"/>
              </a:ext>
            </a:extLst>
          </p:cNvPr>
          <p:cNvGrpSpPr/>
          <p:nvPr/>
        </p:nvGrpSpPr>
        <p:grpSpPr>
          <a:xfrm rot="21600000">
            <a:off x="6959966" y="3115476"/>
            <a:ext cx="1080135" cy="1037273"/>
            <a:chOff x="4057650" y="1114425"/>
            <a:chExt cx="1200150" cy="1152525"/>
          </a:xfrm>
        </p:grpSpPr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2818BA0E-DD5E-4213-9045-CC75D0036E81}"/>
                </a:ext>
              </a:extLst>
            </p:cNvPr>
            <p:cNvSpPr/>
            <p:nvPr/>
          </p:nvSpPr>
          <p:spPr>
            <a:xfrm>
              <a:off x="4057650" y="1114425"/>
              <a:ext cx="1200150" cy="115252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855B"/>
            </a:solidFill>
          </p:spPr>
        </p:sp>
      </p:grpSp>
      <p:pic>
        <p:nvPicPr>
          <p:cNvPr id="1028" name="Picture 4" descr="Cristiano Ronaldo lo pasó a Messi y es el mejor pago del mundo - Bitbol">
            <a:extLst>
              <a:ext uri="{FF2B5EF4-FFF2-40B4-BE49-F238E27FC236}">
                <a16:creationId xmlns:a16="http://schemas.microsoft.com/office/drawing/2014/main" id="{23CC5CFB-8661-47D9-8969-FC0F84B6C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0" t="17544" r="11902" b="26548"/>
          <a:stretch/>
        </p:blipFill>
        <p:spPr bwMode="auto">
          <a:xfrm>
            <a:off x="5893635" y="1020822"/>
            <a:ext cx="1086877" cy="106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urocopa 2021: Federico Chiesa cierra el círculo | Marca">
            <a:extLst>
              <a:ext uri="{FF2B5EF4-FFF2-40B4-BE49-F238E27FC236}">
                <a16:creationId xmlns:a16="http://schemas.microsoft.com/office/drawing/2014/main" id="{1121004C-9A2C-40CE-8B7A-71693378B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22"/>
          <a:stretch/>
        </p:blipFill>
        <p:spPr bwMode="auto">
          <a:xfrm>
            <a:off x="4813501" y="2063006"/>
            <a:ext cx="2146465" cy="105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nchester United y el posible reemplazo si se va Pogba - TyC Sports">
            <a:extLst>
              <a:ext uri="{FF2B5EF4-FFF2-40B4-BE49-F238E27FC236}">
                <a16:creationId xmlns:a16="http://schemas.microsoft.com/office/drawing/2014/main" id="{5386589D-0D91-4C13-B3FE-2753E624F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5" t="-2520" r="9245" b="19359"/>
          <a:stretch/>
        </p:blipFill>
        <p:spPr bwMode="auto">
          <a:xfrm>
            <a:off x="6969917" y="-35344"/>
            <a:ext cx="1122032" cy="106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27">
            <a:extLst>
              <a:ext uri="{FF2B5EF4-FFF2-40B4-BE49-F238E27FC236}">
                <a16:creationId xmlns:a16="http://schemas.microsoft.com/office/drawing/2014/main" id="{53AFDDA2-61B5-48E0-BD00-B9C82A6EB68A}"/>
              </a:ext>
            </a:extLst>
          </p:cNvPr>
          <p:cNvGrpSpPr/>
          <p:nvPr/>
        </p:nvGrpSpPr>
        <p:grpSpPr>
          <a:xfrm rot="21600000">
            <a:off x="4806756" y="3109897"/>
            <a:ext cx="1066331" cy="1037273"/>
            <a:chOff x="4057650" y="1114425"/>
            <a:chExt cx="1200150" cy="1152525"/>
          </a:xfrm>
        </p:grpSpPr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7A4B75A-3D52-4B5F-933D-E0C65EDE1EEE}"/>
                </a:ext>
              </a:extLst>
            </p:cNvPr>
            <p:cNvSpPr/>
            <p:nvPr/>
          </p:nvSpPr>
          <p:spPr>
            <a:xfrm>
              <a:off x="4057650" y="1114425"/>
              <a:ext cx="1200150" cy="115252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855B"/>
            </a:solidFill>
          </p:spPr>
        </p:sp>
      </p:grpSp>
      <p:pic>
        <p:nvPicPr>
          <p:cNvPr id="1034" name="Picture 10" descr="Robert Lewandowski | Facebook">
            <a:extLst>
              <a:ext uri="{FF2B5EF4-FFF2-40B4-BE49-F238E27FC236}">
                <a16:creationId xmlns:a16="http://schemas.microsoft.com/office/drawing/2014/main" id="{770D37EF-00FD-41D7-969A-7FB3686D7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3" r="14170" b="35000"/>
          <a:stretch/>
        </p:blipFill>
        <p:spPr bwMode="auto">
          <a:xfrm>
            <a:off x="5873086" y="3116971"/>
            <a:ext cx="1080135" cy="10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C3D54CF-5BF4-44FB-BB51-7AA36E6B2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7" r="35222" b="48421"/>
          <a:stretch/>
        </p:blipFill>
        <p:spPr bwMode="auto">
          <a:xfrm>
            <a:off x="4813501" y="14385"/>
            <a:ext cx="1084850" cy="99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347;p39">
            <a:extLst>
              <a:ext uri="{FF2B5EF4-FFF2-40B4-BE49-F238E27FC236}">
                <a16:creationId xmlns:a16="http://schemas.microsoft.com/office/drawing/2014/main" id="{684525AC-DDF5-4BFF-A8FC-381021174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0235" y="2877126"/>
            <a:ext cx="36997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goles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futbol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14/15 - 20/21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603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966218" y="2571750"/>
            <a:ext cx="799490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Como los </a:t>
            </a:r>
            <a:r>
              <a:rPr lang="en-US" dirty="0" err="1"/>
              <a:t>comportamientos</a:t>
            </a:r>
            <a:r>
              <a:rPr lang="en-US" dirty="0"/>
              <a:t> son </a:t>
            </a:r>
            <a:r>
              <a:rPr lang="en-US" dirty="0" err="1"/>
              <a:t>similares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¿el </a:t>
            </a:r>
            <a:r>
              <a:rPr lang="en-US" dirty="0" err="1"/>
              <a:t>comportamiento</a:t>
            </a:r>
            <a:r>
              <a:rPr lang="en-US" dirty="0"/>
              <a:t> general </a:t>
            </a:r>
            <a:r>
              <a:rPr lang="en-US" dirty="0" err="1"/>
              <a:t>será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85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BD767B5E-0A9B-E04A-8014-296E2F106E77}"/>
              </a:ext>
            </a:extLst>
          </p:cNvPr>
          <p:cNvSpPr/>
          <p:nvPr/>
        </p:nvSpPr>
        <p:spPr>
          <a:xfrm>
            <a:off x="7151571" y="0"/>
            <a:ext cx="1992429" cy="35035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V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A2FDE18-52FF-D040-9EEB-E98C4171C534}"/>
              </a:ext>
            </a:extLst>
          </p:cNvPr>
          <p:cNvSpPr/>
          <p:nvPr/>
        </p:nvSpPr>
        <p:spPr>
          <a:xfrm>
            <a:off x="4572000" y="0"/>
            <a:ext cx="1222408" cy="298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V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Google Shape;359;p40">
            <a:extLst>
              <a:ext uri="{FF2B5EF4-FFF2-40B4-BE49-F238E27FC236}">
                <a16:creationId xmlns:a16="http://schemas.microsoft.com/office/drawing/2014/main" id="{948FB1D8-0430-304A-B16A-CA2DE61C7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039" y="210761"/>
            <a:ext cx="719942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2400" dirty="0">
                <a:solidFill>
                  <a:schemeClr val="accent1"/>
                </a:solidFill>
              </a:rPr>
              <a:t>M</a:t>
            </a:r>
            <a:r>
              <a:rPr lang="en" sz="2400" dirty="0">
                <a:solidFill>
                  <a:schemeClr val="accent1"/>
                </a:solidFill>
              </a:rPr>
              <a:t>apa de calor: </a:t>
            </a:r>
            <a:r>
              <a:rPr lang="en" sz="2400" dirty="0">
                <a:solidFill>
                  <a:schemeClr val="tx1"/>
                </a:solidFill>
              </a:rPr>
              <a:t>mejor posición para hacer gol (general)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D09C42D-ED83-754D-BEA5-4252E5F97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34" t="30488" r="9382" b="32080"/>
          <a:stretch/>
        </p:blipFill>
        <p:spPr>
          <a:xfrm>
            <a:off x="1404399" y="1249468"/>
            <a:ext cx="2971591" cy="3312701"/>
          </a:xfrm>
          <a:prstGeom prst="rect">
            <a:avLst/>
          </a:prstGeom>
        </p:spPr>
      </p:pic>
      <p:sp>
        <p:nvSpPr>
          <p:cNvPr id="23" name="Google Shape;410;p44">
            <a:extLst>
              <a:ext uri="{FF2B5EF4-FFF2-40B4-BE49-F238E27FC236}">
                <a16:creationId xmlns:a16="http://schemas.microsoft.com/office/drawing/2014/main" id="{8C621D09-6E01-CA4C-8EB1-60FA026FF482}"/>
              </a:ext>
            </a:extLst>
          </p:cNvPr>
          <p:cNvSpPr txBox="1">
            <a:spLocks/>
          </p:cNvSpPr>
          <p:nvPr/>
        </p:nvSpPr>
        <p:spPr>
          <a:xfrm>
            <a:off x="4572000" y="1980189"/>
            <a:ext cx="3330883" cy="18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Se </a:t>
            </a:r>
            <a:r>
              <a:rPr lang="en-US" sz="1600" dirty="0" err="1">
                <a:solidFill>
                  <a:schemeClr val="bg2"/>
                </a:solidFill>
              </a:rPr>
              <a:t>analizaron</a:t>
            </a:r>
            <a:r>
              <a:rPr lang="en-US" sz="1600" dirty="0">
                <a:solidFill>
                  <a:schemeClr val="bg2"/>
                </a:solidFill>
              </a:rPr>
              <a:t> 34.500 </a:t>
            </a:r>
            <a:r>
              <a:rPr lang="en-US" sz="1600" dirty="0" err="1">
                <a:solidFill>
                  <a:schemeClr val="bg2"/>
                </a:solidFill>
              </a:rPr>
              <a:t>goles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arrojando</a:t>
            </a:r>
            <a:r>
              <a:rPr lang="en-US" sz="1600" dirty="0">
                <a:solidFill>
                  <a:schemeClr val="bg2"/>
                </a:solidFill>
              </a:rPr>
              <a:t> que el </a:t>
            </a:r>
            <a:r>
              <a:rPr lang="en-US" sz="2000" dirty="0">
                <a:solidFill>
                  <a:schemeClr val="accent1"/>
                </a:solidFill>
              </a:rPr>
              <a:t>96%</a:t>
            </a:r>
            <a:r>
              <a:rPr lang="en-US" sz="1600" dirty="0">
                <a:solidFill>
                  <a:schemeClr val="bg2"/>
                </a:solidFill>
              </a:rPr>
              <a:t> de los </a:t>
            </a:r>
            <a:r>
              <a:rPr lang="en-US" sz="1600" dirty="0" err="1">
                <a:solidFill>
                  <a:schemeClr val="bg2"/>
                </a:solidFill>
              </a:rPr>
              <a:t>goles</a:t>
            </a:r>
            <a:r>
              <a:rPr lang="en-US" sz="1600" dirty="0">
                <a:solidFill>
                  <a:schemeClr val="bg2"/>
                </a:solidFill>
              </a:rPr>
              <a:t> se </a:t>
            </a:r>
            <a:r>
              <a:rPr lang="en-US" sz="1600" dirty="0" err="1">
                <a:solidFill>
                  <a:schemeClr val="bg2"/>
                </a:solidFill>
              </a:rPr>
              <a:t>realiza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en</a:t>
            </a:r>
            <a:r>
              <a:rPr lang="en-US" sz="1600" dirty="0">
                <a:solidFill>
                  <a:schemeClr val="bg2"/>
                </a:solidFill>
              </a:rPr>
              <a:t> el </a:t>
            </a:r>
            <a:r>
              <a:rPr lang="en-US" sz="1600" dirty="0" err="1">
                <a:solidFill>
                  <a:schemeClr val="bg2"/>
                </a:solidFill>
              </a:rPr>
              <a:t>área</a:t>
            </a:r>
            <a:r>
              <a:rPr lang="en-US" sz="1600" dirty="0">
                <a:solidFill>
                  <a:schemeClr val="bg2"/>
                </a:solidFill>
              </a:rPr>
              <a:t> rival </a:t>
            </a:r>
            <a:r>
              <a:rPr lang="en-US" sz="1600" dirty="0" err="1">
                <a:solidFill>
                  <a:schemeClr val="bg2"/>
                </a:solidFill>
              </a:rPr>
              <a:t>resaltada</a:t>
            </a:r>
            <a:r>
              <a:rPr lang="en-US" sz="1600" dirty="0">
                <a:solidFill>
                  <a:schemeClr val="bg2"/>
                </a:solidFill>
              </a:rPr>
              <a:t>.</a:t>
            </a:r>
          </a:p>
          <a:p>
            <a:pPr algn="ctr"/>
            <a:endParaRPr lang="en-US" sz="1600" dirty="0">
              <a:solidFill>
                <a:schemeClr val="bg2"/>
              </a:solidFill>
            </a:endParaRPr>
          </a:p>
          <a:p>
            <a:pPr algn="ctr"/>
            <a:endParaRPr lang="en-US" sz="1600" dirty="0">
              <a:solidFill>
                <a:schemeClr val="bg2"/>
              </a:solidFill>
            </a:endParaRPr>
          </a:p>
          <a:p>
            <a:pPr algn="ctr"/>
            <a:r>
              <a:rPr lang="en-US" sz="1600" dirty="0">
                <a:solidFill>
                  <a:schemeClr val="bg2"/>
                </a:solidFill>
              </a:rPr>
              <a:t>El </a:t>
            </a:r>
            <a:r>
              <a:rPr lang="en-US" sz="1600" dirty="0" err="1">
                <a:solidFill>
                  <a:schemeClr val="bg2"/>
                </a:solidFill>
              </a:rPr>
              <a:t>porcentaje</a:t>
            </a:r>
            <a:r>
              <a:rPr lang="en-US" sz="1600" dirty="0">
                <a:solidFill>
                  <a:schemeClr val="bg2"/>
                </a:solidFill>
              </a:rPr>
              <a:t> de los </a:t>
            </a:r>
            <a:r>
              <a:rPr lang="en-US" sz="1600" dirty="0" err="1">
                <a:solidFill>
                  <a:schemeClr val="bg2"/>
                </a:solidFill>
              </a:rPr>
              <a:t>goles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realizados</a:t>
            </a:r>
            <a:r>
              <a:rPr lang="en-US" sz="1600" dirty="0">
                <a:solidFill>
                  <a:schemeClr val="bg2"/>
                </a:solidFill>
              </a:rPr>
              <a:t> con un </a:t>
            </a:r>
            <a:r>
              <a:rPr lang="en-US" sz="1600" dirty="0" err="1">
                <a:solidFill>
                  <a:schemeClr val="bg2"/>
                </a:solidFill>
              </a:rPr>
              <a:t>penalti</a:t>
            </a:r>
            <a:r>
              <a:rPr lang="en-US" sz="1600" dirty="0">
                <a:solidFill>
                  <a:schemeClr val="bg2"/>
                </a:solidFill>
              </a:rPr>
              <a:t> es del </a:t>
            </a:r>
            <a:r>
              <a:rPr lang="en-US" sz="2000" dirty="0">
                <a:solidFill>
                  <a:srgbClr val="F7855B"/>
                </a:solidFill>
              </a:rPr>
              <a:t>9%</a:t>
            </a:r>
          </a:p>
        </p:txBody>
      </p:sp>
    </p:spTree>
    <p:extLst>
      <p:ext uri="{BB962C8B-B14F-4D97-AF65-F5344CB8AC3E}">
        <p14:creationId xmlns:p14="http://schemas.microsoft.com/office/powerpoint/2010/main" val="44030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966218" y="2571750"/>
            <a:ext cx="799490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minutos</a:t>
            </a:r>
            <a:r>
              <a:rPr lang="en-US" dirty="0"/>
              <a:t> </a:t>
            </a:r>
            <a:r>
              <a:rPr lang="en-US" dirty="0" err="1"/>
              <a:t>ocurren</a:t>
            </a:r>
            <a:r>
              <a:rPr lang="en-US" dirty="0"/>
              <a:t> la </a:t>
            </a:r>
            <a:r>
              <a:rPr lang="en-US" dirty="0" err="1"/>
              <a:t>mayoría</a:t>
            </a:r>
            <a:r>
              <a:rPr lang="en-US" dirty="0"/>
              <a:t> de los </a:t>
            </a:r>
            <a:r>
              <a:rPr lang="en-US" dirty="0" err="1"/>
              <a:t>goles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943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BD767B5E-0A9B-E04A-8014-296E2F106E77}"/>
              </a:ext>
            </a:extLst>
          </p:cNvPr>
          <p:cNvSpPr/>
          <p:nvPr/>
        </p:nvSpPr>
        <p:spPr>
          <a:xfrm>
            <a:off x="7151571" y="0"/>
            <a:ext cx="1992429" cy="35035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V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A2FDE18-52FF-D040-9EEB-E98C4171C534}"/>
              </a:ext>
            </a:extLst>
          </p:cNvPr>
          <p:cNvSpPr/>
          <p:nvPr/>
        </p:nvSpPr>
        <p:spPr>
          <a:xfrm>
            <a:off x="4572000" y="0"/>
            <a:ext cx="1222408" cy="298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V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Google Shape;359;p40">
            <a:extLst>
              <a:ext uri="{FF2B5EF4-FFF2-40B4-BE49-F238E27FC236}">
                <a16:creationId xmlns:a16="http://schemas.microsoft.com/office/drawing/2014/main" id="{948FB1D8-0430-304A-B16A-CA2DE61C7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038" y="210761"/>
            <a:ext cx="758443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accent1"/>
                </a:solidFill>
              </a:rPr>
              <a:t>Goles por minuto</a:t>
            </a:r>
            <a:r>
              <a:rPr lang="en" sz="2400" dirty="0">
                <a:solidFill>
                  <a:schemeClr val="accent1"/>
                </a:solidFill>
              </a:rPr>
              <a:t>: </a:t>
            </a:r>
            <a:r>
              <a:rPr lang="en" sz="2400" dirty="0" err="1">
                <a:solidFill>
                  <a:schemeClr val="tx1"/>
                </a:solidFill>
              </a:rPr>
              <a:t>destacan</a:t>
            </a:r>
            <a:r>
              <a:rPr lang="en" sz="2400" dirty="0">
                <a:solidFill>
                  <a:schemeClr val="tx1"/>
                </a:solidFill>
              </a:rPr>
              <a:t> los </a:t>
            </a:r>
            <a:r>
              <a:rPr lang="en" sz="2400" dirty="0" err="1">
                <a:solidFill>
                  <a:schemeClr val="tx1"/>
                </a:solidFill>
              </a:rPr>
              <a:t>minutos</a:t>
            </a:r>
            <a:r>
              <a:rPr lang="en" sz="2400" dirty="0">
                <a:solidFill>
                  <a:schemeClr val="tx1"/>
                </a:solidFill>
              </a:rPr>
              <a:t> 45 y 46 del </a:t>
            </a:r>
            <a:r>
              <a:rPr lang="en" sz="2400" dirty="0" err="1">
                <a:solidFill>
                  <a:schemeClr val="tx1"/>
                </a:solidFill>
              </a:rPr>
              <a:t>juego</a:t>
            </a:r>
            <a:r>
              <a:rPr lang="en" sz="2400" dirty="0">
                <a:solidFill>
                  <a:schemeClr val="tx1"/>
                </a:solidFill>
              </a:rPr>
              <a:t> 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DB30BE-2407-F147-8542-DF896858C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1" t="11843" r="11764" b="6658"/>
          <a:stretch/>
        </p:blipFill>
        <p:spPr>
          <a:xfrm>
            <a:off x="311506" y="1219440"/>
            <a:ext cx="8001496" cy="3801837"/>
          </a:xfrm>
          <a:prstGeom prst="rect">
            <a:avLst/>
          </a:prstGeom>
        </p:spPr>
      </p:pic>
      <p:sp>
        <p:nvSpPr>
          <p:cNvPr id="2" name="Flecha abajo 1">
            <a:extLst>
              <a:ext uri="{FF2B5EF4-FFF2-40B4-BE49-F238E27FC236}">
                <a16:creationId xmlns:a16="http://schemas.microsoft.com/office/drawing/2014/main" id="{5D35E985-0893-CA40-8574-BA263E2E5782}"/>
              </a:ext>
            </a:extLst>
          </p:cNvPr>
          <p:cNvSpPr/>
          <p:nvPr/>
        </p:nvSpPr>
        <p:spPr>
          <a:xfrm>
            <a:off x="4090737" y="991401"/>
            <a:ext cx="221517" cy="276164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8057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BD767B5E-0A9B-E04A-8014-296E2F106E77}"/>
              </a:ext>
            </a:extLst>
          </p:cNvPr>
          <p:cNvSpPr/>
          <p:nvPr/>
        </p:nvSpPr>
        <p:spPr>
          <a:xfrm>
            <a:off x="7151571" y="0"/>
            <a:ext cx="1992429" cy="35035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V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A2FDE18-52FF-D040-9EEB-E98C4171C534}"/>
              </a:ext>
            </a:extLst>
          </p:cNvPr>
          <p:cNvSpPr/>
          <p:nvPr/>
        </p:nvSpPr>
        <p:spPr>
          <a:xfrm>
            <a:off x="4572000" y="0"/>
            <a:ext cx="1222408" cy="298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V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Google Shape;359;p40">
            <a:extLst>
              <a:ext uri="{FF2B5EF4-FFF2-40B4-BE49-F238E27FC236}">
                <a16:creationId xmlns:a16="http://schemas.microsoft.com/office/drawing/2014/main" id="{948FB1D8-0430-304A-B16A-CA2DE61C7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038" y="210761"/>
            <a:ext cx="758443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accent1"/>
                </a:solidFill>
              </a:rPr>
              <a:t>Tipos de goles</a:t>
            </a:r>
            <a:r>
              <a:rPr lang="en" sz="2400" dirty="0">
                <a:solidFill>
                  <a:schemeClr val="accent1"/>
                </a:solidFill>
              </a:rPr>
              <a:t>: </a:t>
            </a:r>
            <a:r>
              <a:rPr lang="en" sz="2400" dirty="0" err="1">
                <a:solidFill>
                  <a:schemeClr val="tx1"/>
                </a:solidFill>
              </a:rPr>
              <a:t>realizados</a:t>
            </a:r>
            <a:r>
              <a:rPr lang="en" sz="2400" dirty="0">
                <a:solidFill>
                  <a:schemeClr val="tx1"/>
                </a:solidFill>
              </a:rPr>
              <a:t> </a:t>
            </a:r>
            <a:r>
              <a:rPr lang="en" sz="2400" dirty="0" err="1">
                <a:solidFill>
                  <a:schemeClr val="tx1"/>
                </a:solidFill>
              </a:rPr>
              <a:t>en</a:t>
            </a:r>
            <a:r>
              <a:rPr lang="en" sz="2400" dirty="0">
                <a:solidFill>
                  <a:schemeClr val="tx1"/>
                </a:solidFill>
              </a:rPr>
              <a:t> los </a:t>
            </a:r>
            <a:r>
              <a:rPr lang="en" sz="2400" dirty="0" err="1">
                <a:solidFill>
                  <a:schemeClr val="tx1"/>
                </a:solidFill>
              </a:rPr>
              <a:t>minutos</a:t>
            </a:r>
            <a:r>
              <a:rPr lang="en" sz="2400" dirty="0">
                <a:solidFill>
                  <a:schemeClr val="tx1"/>
                </a:solidFill>
              </a:rPr>
              <a:t> 45 y 46 del </a:t>
            </a:r>
            <a:r>
              <a:rPr lang="en" sz="2400" dirty="0" err="1">
                <a:solidFill>
                  <a:schemeClr val="tx1"/>
                </a:solidFill>
              </a:rPr>
              <a:t>juego</a:t>
            </a:r>
            <a:r>
              <a:rPr lang="en" sz="2400" dirty="0">
                <a:solidFill>
                  <a:schemeClr val="tx1"/>
                </a:solidFill>
              </a:rPr>
              <a:t> 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545E349-8631-2C48-9F35-27136E1D9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25"/>
          <a:stretch/>
        </p:blipFill>
        <p:spPr>
          <a:xfrm>
            <a:off x="0" y="1297240"/>
            <a:ext cx="6297521" cy="3970812"/>
          </a:xfrm>
          <a:prstGeom prst="rect">
            <a:avLst/>
          </a:prstGeom>
        </p:spPr>
      </p:pic>
      <p:sp>
        <p:nvSpPr>
          <p:cNvPr id="9" name="Google Shape;410;p44">
            <a:extLst>
              <a:ext uri="{FF2B5EF4-FFF2-40B4-BE49-F238E27FC236}">
                <a16:creationId xmlns:a16="http://schemas.microsoft.com/office/drawing/2014/main" id="{3829DCD6-B82C-7A4F-92B9-604FF62F8F91}"/>
              </a:ext>
            </a:extLst>
          </p:cNvPr>
          <p:cNvSpPr txBox="1">
            <a:spLocks/>
          </p:cNvSpPr>
          <p:nvPr/>
        </p:nvSpPr>
        <p:spPr>
          <a:xfrm>
            <a:off x="5814109" y="1546658"/>
            <a:ext cx="2714323" cy="185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La </a:t>
            </a:r>
            <a:r>
              <a:rPr lang="en-US" sz="1600" dirty="0" err="1">
                <a:solidFill>
                  <a:schemeClr val="accent1"/>
                </a:solidFill>
              </a:rPr>
              <a:t>mayoría</a:t>
            </a:r>
            <a:r>
              <a:rPr lang="en-US" sz="1600" dirty="0">
                <a:solidFill>
                  <a:schemeClr val="accent1"/>
                </a:solidFill>
              </a:rPr>
              <a:t> de los </a:t>
            </a:r>
            <a:r>
              <a:rPr lang="en-US" sz="1600" dirty="0" err="1">
                <a:solidFill>
                  <a:schemeClr val="accent1"/>
                </a:solidFill>
              </a:rPr>
              <a:t>goles</a:t>
            </a:r>
            <a:r>
              <a:rPr lang="en-US" sz="1600" dirty="0">
                <a:solidFill>
                  <a:schemeClr val="accent1"/>
                </a:solidFill>
              </a:rPr>
              <a:t> se </a:t>
            </a:r>
            <a:r>
              <a:rPr lang="en-US" sz="1600" dirty="0" err="1">
                <a:solidFill>
                  <a:schemeClr val="accent1"/>
                </a:solidFill>
              </a:rPr>
              <a:t>realizan</a:t>
            </a:r>
            <a:r>
              <a:rPr lang="en-US" sz="1600" dirty="0">
                <a:solidFill>
                  <a:schemeClr val="accent1"/>
                </a:solidFill>
              </a:rPr>
              <a:t> por </a:t>
            </a:r>
            <a:r>
              <a:rPr lang="en-US" sz="1600" dirty="0" err="1">
                <a:solidFill>
                  <a:schemeClr val="accent1"/>
                </a:solidFill>
              </a:rPr>
              <a:t>jugadas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libres</a:t>
            </a:r>
            <a:r>
              <a:rPr lang="en-US" sz="1600" dirty="0">
                <a:solidFill>
                  <a:schemeClr val="bg2"/>
                </a:solidFill>
              </a:rPr>
              <a:t>, lo que </a:t>
            </a:r>
            <a:r>
              <a:rPr lang="en-US" sz="1600" dirty="0" err="1">
                <a:solidFill>
                  <a:schemeClr val="bg2"/>
                </a:solidFill>
              </a:rPr>
              <a:t>puede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deberse</a:t>
            </a:r>
            <a:r>
              <a:rPr lang="en-US" sz="1600" dirty="0">
                <a:solidFill>
                  <a:schemeClr val="bg2"/>
                </a:solidFill>
              </a:rPr>
              <a:t> a: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1. </a:t>
            </a:r>
            <a:r>
              <a:rPr lang="en-US" sz="1600" dirty="0" err="1">
                <a:solidFill>
                  <a:schemeClr val="bg2"/>
                </a:solidFill>
              </a:rPr>
              <a:t>Cansancio</a:t>
            </a:r>
            <a:r>
              <a:rPr lang="en-US" sz="1600" dirty="0">
                <a:solidFill>
                  <a:schemeClr val="bg2"/>
                </a:solidFill>
              </a:rPr>
              <a:t> de los </a:t>
            </a:r>
            <a:r>
              <a:rPr lang="en-US" sz="1600" dirty="0" err="1">
                <a:solidFill>
                  <a:schemeClr val="bg2"/>
                </a:solidFill>
              </a:rPr>
              <a:t>jugadores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2. </a:t>
            </a:r>
            <a:r>
              <a:rPr lang="en-US" sz="1600" dirty="0" err="1">
                <a:solidFill>
                  <a:schemeClr val="bg2"/>
                </a:solidFill>
              </a:rPr>
              <a:t>Poca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atención</a:t>
            </a:r>
            <a:r>
              <a:rPr lang="en-US" sz="1600" dirty="0">
                <a:solidFill>
                  <a:schemeClr val="bg2"/>
                </a:solidFill>
              </a:rPr>
              <a:t> de la </a:t>
            </a:r>
            <a:r>
              <a:rPr lang="en-US" sz="1600" dirty="0" err="1">
                <a:solidFill>
                  <a:schemeClr val="bg2"/>
                </a:solidFill>
              </a:rPr>
              <a:t>defensa</a:t>
            </a:r>
            <a:endParaRPr lang="en-US" sz="1600" dirty="0">
              <a:solidFill>
                <a:schemeClr val="bg2"/>
              </a:solidFill>
            </a:endParaRPr>
          </a:p>
        </p:txBody>
      </p:sp>
      <p:pic>
        <p:nvPicPr>
          <p:cNvPr id="6146" name="Picture 2" descr="Analysis: Ten footballers who could suffer from burnout | 30/10/2020 | bwin">
            <a:extLst>
              <a:ext uri="{FF2B5EF4-FFF2-40B4-BE49-F238E27FC236}">
                <a16:creationId xmlns:a16="http://schemas.microsoft.com/office/drawing/2014/main" id="{43132BAC-A099-1B44-BD0A-55D282A7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762" y="3503596"/>
            <a:ext cx="1003176" cy="163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60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1924685" y="2814121"/>
            <a:ext cx="184308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¡GRACIAS!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443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95EBDF81-49A6-40E3-943C-CD7D442AF9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67" t="11943" r="10072" b="11790"/>
          <a:stretch/>
        </p:blipFill>
        <p:spPr>
          <a:xfrm>
            <a:off x="343815" y="168671"/>
            <a:ext cx="3844887" cy="4806157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006FE5AB-0889-4E2A-8294-8B76446E6E97}"/>
              </a:ext>
            </a:extLst>
          </p:cNvPr>
          <p:cNvSpPr/>
          <p:nvPr/>
        </p:nvSpPr>
        <p:spPr>
          <a:xfrm>
            <a:off x="607580" y="3305060"/>
            <a:ext cx="231354" cy="1983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0D0F96C-0B0A-4477-A786-B1E8F5570069}"/>
              </a:ext>
            </a:extLst>
          </p:cNvPr>
          <p:cNvCxnSpPr/>
          <p:nvPr/>
        </p:nvCxnSpPr>
        <p:spPr>
          <a:xfrm>
            <a:off x="881349" y="3404212"/>
            <a:ext cx="3844887" cy="117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410;p44">
            <a:extLst>
              <a:ext uri="{FF2B5EF4-FFF2-40B4-BE49-F238E27FC236}">
                <a16:creationId xmlns:a16="http://schemas.microsoft.com/office/drawing/2014/main" id="{1D98EAD3-A8DF-4DD8-AABE-09028A9EA332}"/>
              </a:ext>
            </a:extLst>
          </p:cNvPr>
          <p:cNvSpPr txBox="1">
            <a:spLocks/>
          </p:cNvSpPr>
          <p:nvPr/>
        </p:nvSpPr>
        <p:spPr>
          <a:xfrm>
            <a:off x="4142982" y="4570800"/>
            <a:ext cx="30517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Josip </a:t>
            </a:r>
            <a:r>
              <a:rPr lang="en-US" sz="2000" dirty="0" err="1">
                <a:solidFill>
                  <a:schemeClr val="bg1"/>
                </a:solidFill>
              </a:rPr>
              <a:t>Iličić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Atalanta</a:t>
            </a:r>
            <a:r>
              <a:rPr lang="en-US" sz="2000" dirty="0">
                <a:solidFill>
                  <a:schemeClr val="bg1"/>
                </a:solidFill>
              </a:rPr>
              <a:t> vs Torino 2020</a:t>
            </a:r>
          </a:p>
        </p:txBody>
      </p:sp>
      <p:pic>
        <p:nvPicPr>
          <p:cNvPr id="28" name="ilicic-scores-incredible-goal-from-the-halfway-line-torino-0-7-atalanta-to_QPA0zIkE_rvDv">
            <a:hlinkClick r:id="" action="ppaction://media"/>
            <a:extLst>
              <a:ext uri="{FF2B5EF4-FFF2-40B4-BE49-F238E27FC236}">
                <a16:creationId xmlns:a16="http://schemas.microsoft.com/office/drawing/2014/main" id="{A7D76BC8-7227-4536-AA05-B0AE3903B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1060" y="1534519"/>
            <a:ext cx="4822940" cy="2712904"/>
          </a:xfrm>
          <a:prstGeom prst="rect">
            <a:avLst/>
          </a:prstGeom>
        </p:spPr>
      </p:pic>
      <p:sp>
        <p:nvSpPr>
          <p:cNvPr id="29" name="Google Shape;410;p44">
            <a:extLst>
              <a:ext uri="{FF2B5EF4-FFF2-40B4-BE49-F238E27FC236}">
                <a16:creationId xmlns:a16="http://schemas.microsoft.com/office/drawing/2014/main" id="{1F2E1E1B-B30E-47C8-8748-5B962AFD2173}"/>
              </a:ext>
            </a:extLst>
          </p:cNvPr>
          <p:cNvSpPr txBox="1">
            <a:spLocks/>
          </p:cNvSpPr>
          <p:nvPr/>
        </p:nvSpPr>
        <p:spPr>
          <a:xfrm>
            <a:off x="4644886" y="570008"/>
            <a:ext cx="43430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FUN FACT:</a:t>
            </a:r>
          </a:p>
          <a:p>
            <a:pPr algn="r"/>
            <a:r>
              <a:rPr lang="en-US" dirty="0" err="1">
                <a:solidFill>
                  <a:schemeClr val="bg1"/>
                </a:solidFill>
              </a:rPr>
              <a:t>Comprobación</a:t>
            </a:r>
            <a:r>
              <a:rPr lang="en-US" dirty="0">
                <a:solidFill>
                  <a:schemeClr val="bg1"/>
                </a:solidFill>
              </a:rPr>
              <a:t> de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27273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9;p44">
            <a:extLst>
              <a:ext uri="{FF2B5EF4-FFF2-40B4-BE49-F238E27FC236}">
                <a16:creationId xmlns:a16="http://schemas.microsoft.com/office/drawing/2014/main" id="{2D82811A-BF4F-4CA8-8FB8-7B00B94D79F4}"/>
              </a:ext>
            </a:extLst>
          </p:cNvPr>
          <p:cNvSpPr/>
          <p:nvPr/>
        </p:nvSpPr>
        <p:spPr>
          <a:xfrm>
            <a:off x="2908864" y="667750"/>
            <a:ext cx="3690835" cy="426208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10;p44">
            <a:extLst>
              <a:ext uri="{FF2B5EF4-FFF2-40B4-BE49-F238E27FC236}">
                <a16:creationId xmlns:a16="http://schemas.microsoft.com/office/drawing/2014/main" id="{5DCA1121-8289-4F83-840C-5E316F6CE6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8405" y="1674619"/>
            <a:ext cx="3051751" cy="22483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/>
              <a:t>¿</a:t>
            </a:r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creen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es el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efectivo</a:t>
            </a:r>
            <a:r>
              <a:rPr lang="en-US" dirty="0"/>
              <a:t> </a:t>
            </a:r>
            <a:r>
              <a:rPr lang="en-US" dirty="0" err="1"/>
              <a:t>haciendo</a:t>
            </a:r>
            <a:r>
              <a:rPr lang="en-US" dirty="0"/>
              <a:t> </a:t>
            </a:r>
            <a:r>
              <a:rPr lang="en-US" dirty="0" err="1"/>
              <a:t>goles</a:t>
            </a:r>
            <a:r>
              <a:rPr lang="en-US" dirty="0"/>
              <a:t>?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7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ADFE216-93E6-4D4E-A5BA-38F244ADBDB4}"/>
              </a:ext>
            </a:extLst>
          </p:cNvPr>
          <p:cNvSpPr/>
          <p:nvPr/>
        </p:nvSpPr>
        <p:spPr>
          <a:xfrm>
            <a:off x="7151571" y="0"/>
            <a:ext cx="1992429" cy="35035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E4E74BF-9DDC-4DD9-9104-C9171F3E6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4" t="12364" r="1586" b="6993"/>
          <a:stretch/>
        </p:blipFill>
        <p:spPr>
          <a:xfrm>
            <a:off x="432282" y="970773"/>
            <a:ext cx="7376927" cy="4096719"/>
          </a:xfrm>
          <a:prstGeom prst="rect">
            <a:avLst/>
          </a:prstGeom>
        </p:spPr>
      </p:pic>
      <p:sp>
        <p:nvSpPr>
          <p:cNvPr id="359" name="Google Shape;359;p40"/>
          <p:cNvSpPr txBox="1">
            <a:spLocks noGrp="1"/>
          </p:cNvSpPr>
          <p:nvPr>
            <p:ph type="title"/>
          </p:nvPr>
        </p:nvSpPr>
        <p:spPr>
          <a:xfrm>
            <a:off x="520039" y="210761"/>
            <a:ext cx="513961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TOP 20: </a:t>
            </a:r>
            <a:r>
              <a:rPr lang="en" sz="2400" dirty="0" err="1">
                <a:solidFill>
                  <a:schemeClr val="tx1"/>
                </a:solidFill>
              </a:rPr>
              <a:t>principales</a:t>
            </a:r>
            <a:r>
              <a:rPr lang="en" sz="2400" dirty="0">
                <a:solidFill>
                  <a:schemeClr val="tx1"/>
                </a:solidFill>
              </a:rPr>
              <a:t> </a:t>
            </a:r>
            <a:r>
              <a:rPr lang="en" sz="2400" dirty="0" err="1">
                <a:solidFill>
                  <a:schemeClr val="tx1"/>
                </a:solidFill>
              </a:rPr>
              <a:t>goleadores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4" name="Google Shape;427;p45">
            <a:extLst>
              <a:ext uri="{FF2B5EF4-FFF2-40B4-BE49-F238E27FC236}">
                <a16:creationId xmlns:a16="http://schemas.microsoft.com/office/drawing/2014/main" id="{11CA5418-C5EA-409E-9C79-74C6B7DDA25D}"/>
              </a:ext>
            </a:extLst>
          </p:cNvPr>
          <p:cNvSpPr/>
          <p:nvPr/>
        </p:nvSpPr>
        <p:spPr>
          <a:xfrm>
            <a:off x="6382166" y="2368057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231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42426"/>
                </a:solidFill>
                <a:latin typeface="Anton"/>
                <a:sym typeface="Anton"/>
              </a:rPr>
              <a:t>Messi</a:t>
            </a:r>
            <a:endParaRPr sz="900" dirty="0">
              <a:solidFill>
                <a:srgbClr val="242426"/>
              </a:solidFill>
            </a:endParaRPr>
          </a:p>
        </p:txBody>
      </p:sp>
      <p:sp>
        <p:nvSpPr>
          <p:cNvPr id="25" name="Google Shape;427;p45">
            <a:extLst>
              <a:ext uri="{FF2B5EF4-FFF2-40B4-BE49-F238E27FC236}">
                <a16:creationId xmlns:a16="http://schemas.microsoft.com/office/drawing/2014/main" id="{14E8F969-8415-4306-810A-9B7EDCF75681}"/>
              </a:ext>
            </a:extLst>
          </p:cNvPr>
          <p:cNvSpPr/>
          <p:nvPr/>
        </p:nvSpPr>
        <p:spPr>
          <a:xfrm>
            <a:off x="7346483" y="2352363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215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42426"/>
                </a:solidFill>
                <a:latin typeface="Anton"/>
                <a:sym typeface="Anton"/>
              </a:rPr>
              <a:t>CR7</a:t>
            </a:r>
            <a:endParaRPr sz="900" dirty="0">
              <a:solidFill>
                <a:srgbClr val="242426"/>
              </a:solidFill>
            </a:endParaRPr>
          </a:p>
        </p:txBody>
      </p:sp>
      <p:sp>
        <p:nvSpPr>
          <p:cNvPr id="27" name="Google Shape;427;p45">
            <a:extLst>
              <a:ext uri="{FF2B5EF4-FFF2-40B4-BE49-F238E27FC236}">
                <a16:creationId xmlns:a16="http://schemas.microsoft.com/office/drawing/2014/main" id="{3C5AB0F2-FBBD-4C53-9E18-2CCD2428376F}"/>
              </a:ext>
            </a:extLst>
          </p:cNvPr>
          <p:cNvSpPr/>
          <p:nvPr/>
        </p:nvSpPr>
        <p:spPr>
          <a:xfrm>
            <a:off x="8289694" y="2367772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203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42426"/>
                </a:solidFill>
                <a:latin typeface="Anton"/>
                <a:sym typeface="Anton"/>
              </a:rPr>
              <a:t>Lewandowski</a:t>
            </a:r>
            <a:endParaRPr sz="900" dirty="0">
              <a:solidFill>
                <a:srgbClr val="242426"/>
              </a:solidFill>
            </a:endParaRPr>
          </a:p>
        </p:txBody>
      </p:sp>
      <p:sp>
        <p:nvSpPr>
          <p:cNvPr id="13" name="Google Shape;427;p45">
            <a:extLst>
              <a:ext uri="{FF2B5EF4-FFF2-40B4-BE49-F238E27FC236}">
                <a16:creationId xmlns:a16="http://schemas.microsoft.com/office/drawing/2014/main" id="{7AB5BBDC-64D9-CD4B-BF30-C8F892C53B1E}"/>
              </a:ext>
            </a:extLst>
          </p:cNvPr>
          <p:cNvSpPr/>
          <p:nvPr/>
        </p:nvSpPr>
        <p:spPr>
          <a:xfrm>
            <a:off x="8289694" y="3503596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107</a:t>
            </a:r>
          </a:p>
          <a:p>
            <a:pPr algn="ctr"/>
            <a:r>
              <a:rPr lang="es-VE" sz="900" dirty="0">
                <a:solidFill>
                  <a:srgbClr val="242426"/>
                </a:solidFill>
                <a:latin typeface="Anton"/>
                <a:sym typeface="Anton"/>
              </a:rPr>
              <a:t>Mbappe</a:t>
            </a:r>
            <a:endParaRPr lang="es-VE" sz="900" dirty="0">
              <a:solidFill>
                <a:srgbClr val="242426"/>
              </a:solidFill>
            </a:endParaRPr>
          </a:p>
        </p:txBody>
      </p:sp>
      <p:sp>
        <p:nvSpPr>
          <p:cNvPr id="14" name="Google Shape;359;p40">
            <a:extLst>
              <a:ext uri="{FF2B5EF4-FFF2-40B4-BE49-F238E27FC236}">
                <a16:creationId xmlns:a16="http://schemas.microsoft.com/office/drawing/2014/main" id="{85DC7C7C-DFE5-6840-B08B-3FF7A1B15828}"/>
              </a:ext>
            </a:extLst>
          </p:cNvPr>
          <p:cNvSpPr txBox="1">
            <a:spLocks/>
          </p:cNvSpPr>
          <p:nvPr/>
        </p:nvSpPr>
        <p:spPr>
          <a:xfrm>
            <a:off x="5578262" y="2644766"/>
            <a:ext cx="803033" cy="39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1400" dirty="0">
                <a:solidFill>
                  <a:schemeClr val="bg2"/>
                </a:solidFill>
              </a:rPr>
              <a:t>TOP 3:</a:t>
            </a:r>
          </a:p>
        </p:txBody>
      </p:sp>
      <p:sp>
        <p:nvSpPr>
          <p:cNvPr id="15" name="Google Shape;359;p40">
            <a:extLst>
              <a:ext uri="{FF2B5EF4-FFF2-40B4-BE49-F238E27FC236}">
                <a16:creationId xmlns:a16="http://schemas.microsoft.com/office/drawing/2014/main" id="{31A7FC6C-DFF9-0D48-80F9-37BAE7FC4E8C}"/>
              </a:ext>
            </a:extLst>
          </p:cNvPr>
          <p:cNvSpPr txBox="1">
            <a:spLocks/>
          </p:cNvSpPr>
          <p:nvPr/>
        </p:nvSpPr>
        <p:spPr>
          <a:xfrm>
            <a:off x="6297265" y="3698450"/>
            <a:ext cx="1992429" cy="58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1400" dirty="0">
                <a:solidFill>
                  <a:schemeClr val="bg2"/>
                </a:solidFill>
              </a:rPr>
              <a:t>NO PERDER DE VISTA: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96D1B9A-F38C-9D46-8540-18655207696A}"/>
              </a:ext>
            </a:extLst>
          </p:cNvPr>
          <p:cNvSpPr/>
          <p:nvPr/>
        </p:nvSpPr>
        <p:spPr>
          <a:xfrm>
            <a:off x="4572000" y="0"/>
            <a:ext cx="1222408" cy="298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4" name="Flecha izquierda 3">
            <a:extLst>
              <a:ext uri="{FF2B5EF4-FFF2-40B4-BE49-F238E27FC236}">
                <a16:creationId xmlns:a16="http://schemas.microsoft.com/office/drawing/2014/main" id="{2A37EAF3-A6F9-6345-872D-D7D8C4D63377}"/>
              </a:ext>
            </a:extLst>
          </p:cNvPr>
          <p:cNvSpPr/>
          <p:nvPr/>
        </p:nvSpPr>
        <p:spPr>
          <a:xfrm>
            <a:off x="3937786" y="4454192"/>
            <a:ext cx="182959" cy="108747"/>
          </a:xfrm>
          <a:prstGeom prst="lef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8061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41F4FC12-D189-4BB4-9929-D7896401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" t="11780" b="6426"/>
          <a:stretch/>
        </p:blipFill>
        <p:spPr>
          <a:xfrm>
            <a:off x="274175" y="965557"/>
            <a:ext cx="7505700" cy="4155081"/>
          </a:xfrm>
          <a:prstGeom prst="rect">
            <a:avLst/>
          </a:prstGeom>
        </p:spPr>
      </p:pic>
      <p:sp>
        <p:nvSpPr>
          <p:cNvPr id="13" name="Google Shape;359;p40">
            <a:extLst>
              <a:ext uri="{FF2B5EF4-FFF2-40B4-BE49-F238E27FC236}">
                <a16:creationId xmlns:a16="http://schemas.microsoft.com/office/drawing/2014/main" id="{0760ECE4-272A-5441-B257-943A1E8FA5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039" y="210761"/>
            <a:ext cx="513961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TOP 20: </a:t>
            </a:r>
            <a:r>
              <a:rPr lang="en" sz="2400" dirty="0">
                <a:solidFill>
                  <a:schemeClr val="tx1"/>
                </a:solidFill>
              </a:rPr>
              <a:t>cantidad de tiros al arco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22D878D-7A38-B04D-80D7-73B29935D851}"/>
              </a:ext>
            </a:extLst>
          </p:cNvPr>
          <p:cNvSpPr/>
          <p:nvPr/>
        </p:nvSpPr>
        <p:spPr>
          <a:xfrm>
            <a:off x="7151571" y="0"/>
            <a:ext cx="1992429" cy="35035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57D4710-87DC-0B44-BF5C-99C662CD3B38}"/>
              </a:ext>
            </a:extLst>
          </p:cNvPr>
          <p:cNvSpPr/>
          <p:nvPr/>
        </p:nvSpPr>
        <p:spPr>
          <a:xfrm>
            <a:off x="4572000" y="0"/>
            <a:ext cx="1222408" cy="298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Google Shape;427;p45">
            <a:extLst>
              <a:ext uri="{FF2B5EF4-FFF2-40B4-BE49-F238E27FC236}">
                <a16:creationId xmlns:a16="http://schemas.microsoft.com/office/drawing/2014/main" id="{5590683E-BB40-1E4D-A3BA-548A17905CED}"/>
              </a:ext>
            </a:extLst>
          </p:cNvPr>
          <p:cNvSpPr/>
          <p:nvPr/>
        </p:nvSpPr>
        <p:spPr>
          <a:xfrm>
            <a:off x="6382166" y="2368057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1.342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42426"/>
                </a:solidFill>
                <a:latin typeface="Anton"/>
                <a:sym typeface="Anton"/>
              </a:rPr>
              <a:t>CR7</a:t>
            </a:r>
            <a:endParaRPr sz="900" dirty="0">
              <a:solidFill>
                <a:srgbClr val="242426"/>
              </a:solidFill>
            </a:endParaRPr>
          </a:p>
        </p:txBody>
      </p:sp>
      <p:sp>
        <p:nvSpPr>
          <p:cNvPr id="17" name="Google Shape;427;p45">
            <a:extLst>
              <a:ext uri="{FF2B5EF4-FFF2-40B4-BE49-F238E27FC236}">
                <a16:creationId xmlns:a16="http://schemas.microsoft.com/office/drawing/2014/main" id="{F399F4D6-4840-7843-9AF8-F53F68035BFB}"/>
              </a:ext>
            </a:extLst>
          </p:cNvPr>
          <p:cNvSpPr/>
          <p:nvPr/>
        </p:nvSpPr>
        <p:spPr>
          <a:xfrm>
            <a:off x="7346483" y="2352363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1.244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42426"/>
                </a:solidFill>
                <a:latin typeface="Anton"/>
                <a:sym typeface="Anton"/>
              </a:rPr>
              <a:t>Messi</a:t>
            </a:r>
            <a:endParaRPr sz="900" dirty="0">
              <a:solidFill>
                <a:srgbClr val="242426"/>
              </a:solidFill>
            </a:endParaRPr>
          </a:p>
        </p:txBody>
      </p:sp>
      <p:sp>
        <p:nvSpPr>
          <p:cNvPr id="18" name="Google Shape;427;p45">
            <a:extLst>
              <a:ext uri="{FF2B5EF4-FFF2-40B4-BE49-F238E27FC236}">
                <a16:creationId xmlns:a16="http://schemas.microsoft.com/office/drawing/2014/main" id="{21C4E6E4-ED11-C545-8CBD-34D3655D4410}"/>
              </a:ext>
            </a:extLst>
          </p:cNvPr>
          <p:cNvSpPr/>
          <p:nvPr/>
        </p:nvSpPr>
        <p:spPr>
          <a:xfrm>
            <a:off x="8289694" y="2367772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943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42426"/>
                </a:solidFill>
                <a:latin typeface="Anton"/>
                <a:sym typeface="Anton"/>
              </a:rPr>
              <a:t>Lewandowski</a:t>
            </a:r>
            <a:endParaRPr sz="900" dirty="0">
              <a:solidFill>
                <a:srgbClr val="242426"/>
              </a:solidFill>
            </a:endParaRPr>
          </a:p>
        </p:txBody>
      </p:sp>
      <p:sp>
        <p:nvSpPr>
          <p:cNvPr id="26" name="Google Shape;427;p45">
            <a:extLst>
              <a:ext uri="{FF2B5EF4-FFF2-40B4-BE49-F238E27FC236}">
                <a16:creationId xmlns:a16="http://schemas.microsoft.com/office/drawing/2014/main" id="{9C63934C-9FB1-414D-9228-F4F7EA23038F}"/>
              </a:ext>
            </a:extLst>
          </p:cNvPr>
          <p:cNvSpPr/>
          <p:nvPr/>
        </p:nvSpPr>
        <p:spPr>
          <a:xfrm>
            <a:off x="8289694" y="3503596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453</a:t>
            </a:r>
          </a:p>
          <a:p>
            <a:pPr algn="ctr"/>
            <a:r>
              <a:rPr lang="es-VE" sz="900" dirty="0">
                <a:solidFill>
                  <a:srgbClr val="242426"/>
                </a:solidFill>
                <a:latin typeface="Anton"/>
                <a:sym typeface="Anton"/>
              </a:rPr>
              <a:t>Mbappe</a:t>
            </a:r>
            <a:endParaRPr lang="es-VE" sz="900" dirty="0">
              <a:solidFill>
                <a:srgbClr val="242426"/>
              </a:solidFill>
            </a:endParaRPr>
          </a:p>
        </p:txBody>
      </p:sp>
      <p:sp>
        <p:nvSpPr>
          <p:cNvPr id="28" name="Google Shape;359;p40">
            <a:extLst>
              <a:ext uri="{FF2B5EF4-FFF2-40B4-BE49-F238E27FC236}">
                <a16:creationId xmlns:a16="http://schemas.microsoft.com/office/drawing/2014/main" id="{7232A9CD-5099-E64F-AF68-6259EA5E711C}"/>
              </a:ext>
            </a:extLst>
          </p:cNvPr>
          <p:cNvSpPr txBox="1">
            <a:spLocks/>
          </p:cNvSpPr>
          <p:nvPr/>
        </p:nvSpPr>
        <p:spPr>
          <a:xfrm>
            <a:off x="5578262" y="2644766"/>
            <a:ext cx="803033" cy="39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1400" dirty="0">
                <a:solidFill>
                  <a:schemeClr val="bg2"/>
                </a:solidFill>
              </a:rPr>
              <a:t>TOP 3:</a:t>
            </a:r>
          </a:p>
        </p:txBody>
      </p:sp>
      <p:sp>
        <p:nvSpPr>
          <p:cNvPr id="29" name="Google Shape;359;p40">
            <a:extLst>
              <a:ext uri="{FF2B5EF4-FFF2-40B4-BE49-F238E27FC236}">
                <a16:creationId xmlns:a16="http://schemas.microsoft.com/office/drawing/2014/main" id="{7A047895-5160-A945-AD6E-42C582BCDA3A}"/>
              </a:ext>
            </a:extLst>
          </p:cNvPr>
          <p:cNvSpPr txBox="1">
            <a:spLocks/>
          </p:cNvSpPr>
          <p:nvPr/>
        </p:nvSpPr>
        <p:spPr>
          <a:xfrm>
            <a:off x="6297265" y="3698450"/>
            <a:ext cx="1992429" cy="58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1400" dirty="0">
                <a:solidFill>
                  <a:schemeClr val="bg2"/>
                </a:solidFill>
              </a:rPr>
              <a:t>NO PERDER DE VISTA:</a:t>
            </a:r>
          </a:p>
        </p:txBody>
      </p:sp>
      <p:sp>
        <p:nvSpPr>
          <p:cNvPr id="30" name="Flecha izquierda 29">
            <a:extLst>
              <a:ext uri="{FF2B5EF4-FFF2-40B4-BE49-F238E27FC236}">
                <a16:creationId xmlns:a16="http://schemas.microsoft.com/office/drawing/2014/main" id="{9C37EC7B-5F5E-5448-898C-6CA3E567C513}"/>
              </a:ext>
            </a:extLst>
          </p:cNvPr>
          <p:cNvSpPr/>
          <p:nvPr/>
        </p:nvSpPr>
        <p:spPr>
          <a:xfrm>
            <a:off x="3139105" y="4675573"/>
            <a:ext cx="182959" cy="108747"/>
          </a:xfrm>
          <a:prstGeom prst="lef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6367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C1639A61-1A07-4F0E-A418-0191F1642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" t="12023" b="5756"/>
          <a:stretch/>
        </p:blipFill>
        <p:spPr>
          <a:xfrm>
            <a:off x="414163" y="966621"/>
            <a:ext cx="6617476" cy="417687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D767B5E-0A9B-E04A-8014-296E2F106E77}"/>
              </a:ext>
            </a:extLst>
          </p:cNvPr>
          <p:cNvSpPr/>
          <p:nvPr/>
        </p:nvSpPr>
        <p:spPr>
          <a:xfrm>
            <a:off x="7151571" y="0"/>
            <a:ext cx="1992429" cy="35035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A2FDE18-52FF-D040-9EEB-E98C4171C534}"/>
              </a:ext>
            </a:extLst>
          </p:cNvPr>
          <p:cNvSpPr/>
          <p:nvPr/>
        </p:nvSpPr>
        <p:spPr>
          <a:xfrm>
            <a:off x="4572000" y="0"/>
            <a:ext cx="1222408" cy="298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Google Shape;359;p40">
            <a:extLst>
              <a:ext uri="{FF2B5EF4-FFF2-40B4-BE49-F238E27FC236}">
                <a16:creationId xmlns:a16="http://schemas.microsoft.com/office/drawing/2014/main" id="{948FB1D8-0430-304A-B16A-CA2DE61C7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039" y="210761"/>
            <a:ext cx="671730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TOP 20: </a:t>
            </a:r>
            <a:r>
              <a:rPr lang="en" sz="2400" dirty="0">
                <a:solidFill>
                  <a:schemeClr val="tx1"/>
                </a:solidFill>
              </a:rPr>
              <a:t>ratio de </a:t>
            </a:r>
            <a:r>
              <a:rPr lang="en" sz="2400" dirty="0" err="1">
                <a:solidFill>
                  <a:schemeClr val="tx1"/>
                </a:solidFill>
              </a:rPr>
              <a:t>goles</a:t>
            </a:r>
            <a:r>
              <a:rPr lang="en" sz="2400" dirty="0">
                <a:solidFill>
                  <a:schemeClr val="tx1"/>
                </a:solidFill>
              </a:rPr>
              <a:t>/</a:t>
            </a:r>
            <a:r>
              <a:rPr lang="en" sz="2400" dirty="0" err="1">
                <a:solidFill>
                  <a:schemeClr val="tx1"/>
                </a:solidFill>
              </a:rPr>
              <a:t>tiros</a:t>
            </a:r>
            <a:r>
              <a:rPr lang="en" sz="2400" dirty="0">
                <a:solidFill>
                  <a:schemeClr val="tx1"/>
                </a:solidFill>
              </a:rPr>
              <a:t> al arco (</a:t>
            </a:r>
            <a:r>
              <a:rPr lang="en" sz="2400" dirty="0" err="1">
                <a:solidFill>
                  <a:schemeClr val="tx1"/>
                </a:solidFill>
              </a:rPr>
              <a:t>efectividad</a:t>
            </a:r>
            <a:r>
              <a:rPr lang="en" sz="2400" dirty="0">
                <a:solidFill>
                  <a:schemeClr val="tx1"/>
                </a:solidFill>
              </a:rPr>
              <a:t>)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6" name="Google Shape;427;p45">
            <a:extLst>
              <a:ext uri="{FF2B5EF4-FFF2-40B4-BE49-F238E27FC236}">
                <a16:creationId xmlns:a16="http://schemas.microsoft.com/office/drawing/2014/main" id="{DC9F08A0-E289-3C4B-B1EC-3CB0377813AF}"/>
              </a:ext>
            </a:extLst>
          </p:cNvPr>
          <p:cNvSpPr/>
          <p:nvPr/>
        </p:nvSpPr>
        <p:spPr>
          <a:xfrm>
            <a:off x="6382166" y="2368057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24%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rgbClr val="242426"/>
                </a:solidFill>
                <a:latin typeface="Anton"/>
                <a:sym typeface="Anton"/>
              </a:rPr>
              <a:t>Lacazette</a:t>
            </a:r>
            <a:endParaRPr sz="900" dirty="0">
              <a:solidFill>
                <a:srgbClr val="242426"/>
              </a:solidFill>
            </a:endParaRPr>
          </a:p>
        </p:txBody>
      </p:sp>
      <p:sp>
        <p:nvSpPr>
          <p:cNvPr id="17" name="Google Shape;427;p45">
            <a:extLst>
              <a:ext uri="{FF2B5EF4-FFF2-40B4-BE49-F238E27FC236}">
                <a16:creationId xmlns:a16="http://schemas.microsoft.com/office/drawing/2014/main" id="{F9C995EA-5457-FB48-96EA-17A6A5F21F1B}"/>
              </a:ext>
            </a:extLst>
          </p:cNvPr>
          <p:cNvSpPr/>
          <p:nvPr/>
        </p:nvSpPr>
        <p:spPr>
          <a:xfrm>
            <a:off x="7346483" y="2352363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24%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rgbClr val="242426"/>
                </a:solidFill>
                <a:latin typeface="Anton"/>
                <a:sym typeface="Anton"/>
              </a:rPr>
              <a:t>Mbappe</a:t>
            </a:r>
            <a:endParaRPr sz="900" dirty="0">
              <a:solidFill>
                <a:srgbClr val="242426"/>
              </a:solidFill>
            </a:endParaRPr>
          </a:p>
        </p:txBody>
      </p:sp>
      <p:sp>
        <p:nvSpPr>
          <p:cNvPr id="18" name="Google Shape;427;p45">
            <a:extLst>
              <a:ext uri="{FF2B5EF4-FFF2-40B4-BE49-F238E27FC236}">
                <a16:creationId xmlns:a16="http://schemas.microsoft.com/office/drawing/2014/main" id="{C57267B3-E852-0A4A-835D-22A5398A2901}"/>
              </a:ext>
            </a:extLst>
          </p:cNvPr>
          <p:cNvSpPr/>
          <p:nvPr/>
        </p:nvSpPr>
        <p:spPr>
          <a:xfrm>
            <a:off x="8289694" y="2367772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23%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rgbClr val="242426"/>
                </a:solidFill>
                <a:latin typeface="Anton"/>
                <a:sym typeface="Anton"/>
              </a:rPr>
              <a:t>Cavani</a:t>
            </a:r>
            <a:endParaRPr sz="900" dirty="0">
              <a:solidFill>
                <a:srgbClr val="242426"/>
              </a:solidFill>
            </a:endParaRPr>
          </a:p>
        </p:txBody>
      </p:sp>
      <p:sp>
        <p:nvSpPr>
          <p:cNvPr id="22" name="Google Shape;359;p40">
            <a:extLst>
              <a:ext uri="{FF2B5EF4-FFF2-40B4-BE49-F238E27FC236}">
                <a16:creationId xmlns:a16="http://schemas.microsoft.com/office/drawing/2014/main" id="{65257550-E6CC-2D46-ACA4-677855FAA2B9}"/>
              </a:ext>
            </a:extLst>
          </p:cNvPr>
          <p:cNvSpPr txBox="1">
            <a:spLocks/>
          </p:cNvSpPr>
          <p:nvPr/>
        </p:nvSpPr>
        <p:spPr>
          <a:xfrm>
            <a:off x="5578262" y="2644766"/>
            <a:ext cx="803033" cy="39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1400" dirty="0">
                <a:solidFill>
                  <a:schemeClr val="bg2"/>
                </a:solidFill>
              </a:rPr>
              <a:t>TOP 3:</a:t>
            </a:r>
          </a:p>
        </p:txBody>
      </p:sp>
      <p:sp>
        <p:nvSpPr>
          <p:cNvPr id="24" name="Google Shape;427;p45">
            <a:extLst>
              <a:ext uri="{FF2B5EF4-FFF2-40B4-BE49-F238E27FC236}">
                <a16:creationId xmlns:a16="http://schemas.microsoft.com/office/drawing/2014/main" id="{F7F81551-3C8E-B940-8B5B-D2097766ACFA}"/>
              </a:ext>
            </a:extLst>
          </p:cNvPr>
          <p:cNvSpPr/>
          <p:nvPr/>
        </p:nvSpPr>
        <p:spPr>
          <a:xfrm>
            <a:off x="7344877" y="3371039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19%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42426"/>
                </a:solidFill>
                <a:latin typeface="Anton"/>
                <a:sym typeface="Anton"/>
              </a:rPr>
              <a:t>Messi</a:t>
            </a:r>
            <a:endParaRPr sz="900" dirty="0">
              <a:solidFill>
                <a:srgbClr val="242426"/>
              </a:solidFill>
            </a:endParaRPr>
          </a:p>
        </p:txBody>
      </p:sp>
      <p:sp>
        <p:nvSpPr>
          <p:cNvPr id="25" name="Google Shape;427;p45">
            <a:extLst>
              <a:ext uri="{FF2B5EF4-FFF2-40B4-BE49-F238E27FC236}">
                <a16:creationId xmlns:a16="http://schemas.microsoft.com/office/drawing/2014/main" id="{13A5FEAF-0D76-A94C-A163-36896A0DA92F}"/>
              </a:ext>
            </a:extLst>
          </p:cNvPr>
          <p:cNvSpPr/>
          <p:nvPr/>
        </p:nvSpPr>
        <p:spPr>
          <a:xfrm>
            <a:off x="8288088" y="3386448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426"/>
                </a:solidFill>
                <a:latin typeface="Anton"/>
                <a:sym typeface="Anton"/>
              </a:rPr>
              <a:t>16%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42426"/>
                </a:solidFill>
                <a:latin typeface="Anton"/>
                <a:sym typeface="Anton"/>
              </a:rPr>
              <a:t>CR7</a:t>
            </a:r>
            <a:endParaRPr sz="900" dirty="0">
              <a:solidFill>
                <a:srgbClr val="242426"/>
              </a:solidFill>
            </a:endParaRPr>
          </a:p>
        </p:txBody>
      </p:sp>
      <p:sp>
        <p:nvSpPr>
          <p:cNvPr id="26" name="Google Shape;359;p40">
            <a:extLst>
              <a:ext uri="{FF2B5EF4-FFF2-40B4-BE49-F238E27FC236}">
                <a16:creationId xmlns:a16="http://schemas.microsoft.com/office/drawing/2014/main" id="{785B4B7D-946E-D24D-AFCC-FC02110D9976}"/>
              </a:ext>
            </a:extLst>
          </p:cNvPr>
          <p:cNvSpPr txBox="1">
            <a:spLocks/>
          </p:cNvSpPr>
          <p:nvPr/>
        </p:nvSpPr>
        <p:spPr>
          <a:xfrm>
            <a:off x="5356591" y="3556035"/>
            <a:ext cx="1992429" cy="58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1400" dirty="0">
                <a:solidFill>
                  <a:schemeClr val="bg2"/>
                </a:solidFill>
              </a:rPr>
              <a:t>NO PERDER DE VISTA:</a:t>
            </a:r>
          </a:p>
        </p:txBody>
      </p:sp>
      <p:sp>
        <p:nvSpPr>
          <p:cNvPr id="27" name="Flecha izquierda 26">
            <a:extLst>
              <a:ext uri="{FF2B5EF4-FFF2-40B4-BE49-F238E27FC236}">
                <a16:creationId xmlns:a16="http://schemas.microsoft.com/office/drawing/2014/main" id="{EF31469A-D1ED-3446-BC60-471B7B1C63A2}"/>
              </a:ext>
            </a:extLst>
          </p:cNvPr>
          <p:cNvSpPr/>
          <p:nvPr/>
        </p:nvSpPr>
        <p:spPr>
          <a:xfrm>
            <a:off x="6069427" y="1196564"/>
            <a:ext cx="182959" cy="108747"/>
          </a:xfrm>
          <a:prstGeom prst="lef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4075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531FD51-597C-A54C-A0CB-C7A9034E4A16}"/>
              </a:ext>
            </a:extLst>
          </p:cNvPr>
          <p:cNvSpPr/>
          <p:nvPr/>
        </p:nvSpPr>
        <p:spPr>
          <a:xfrm>
            <a:off x="7353701" y="0"/>
            <a:ext cx="1790299" cy="5143500"/>
          </a:xfrm>
          <a:prstGeom prst="rect">
            <a:avLst/>
          </a:prstGeom>
          <a:solidFill>
            <a:srgbClr val="242426"/>
          </a:solidFill>
          <a:ln>
            <a:solidFill>
              <a:srgbClr val="2424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763525" y="1930863"/>
            <a:ext cx="4289738" cy="24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1600"/>
              </a:spcAft>
              <a:buFont typeface="+mj-lt"/>
              <a:buAutoNum type="arabicPeriod"/>
            </a:pPr>
            <a:r>
              <a:rPr lang="en-US" dirty="0"/>
              <a:t>La </a:t>
            </a:r>
            <a:r>
              <a:rPr lang="en-US" dirty="0" err="1"/>
              <a:t>edad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la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goleadores</a:t>
            </a:r>
            <a:r>
              <a:rPr lang="en-US" dirty="0"/>
              <a:t> es de 31 a</a:t>
            </a:r>
            <a:r>
              <a:rPr lang="es-VE" dirty="0"/>
              <a:t>ñ</a:t>
            </a:r>
            <a:r>
              <a:rPr lang="en-US" dirty="0" err="1"/>
              <a:t>os</a:t>
            </a:r>
            <a:r>
              <a:rPr lang="es-VE" dirty="0"/>
              <a:t>.</a:t>
            </a:r>
            <a:endParaRPr lang="en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 dirty="0"/>
              <a:t>Tiene solo 22 años y es el </a:t>
            </a:r>
            <a:r>
              <a:rPr lang="es-VE" dirty="0"/>
              <a:t>s</a:t>
            </a:r>
            <a:r>
              <a:rPr lang="en" dirty="0" err="1"/>
              <a:t>egundo</a:t>
            </a:r>
            <a:r>
              <a:rPr lang="en" dirty="0"/>
              <a:t> </a:t>
            </a:r>
            <a:r>
              <a:rPr lang="en" dirty="0" err="1"/>
              <a:t>jugador</a:t>
            </a:r>
            <a:r>
              <a:rPr lang="en" dirty="0"/>
              <a:t> con m</a:t>
            </a:r>
            <a:r>
              <a:rPr lang="es-VE" dirty="0"/>
              <a:t>a</a:t>
            </a:r>
            <a:r>
              <a:rPr lang="en" dirty="0" err="1"/>
              <a:t>yor</a:t>
            </a:r>
            <a:r>
              <a:rPr lang="en" dirty="0"/>
              <a:t> </a:t>
            </a:r>
            <a:r>
              <a:rPr lang="en" dirty="0" err="1"/>
              <a:t>eficacia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el ratio de </a:t>
            </a:r>
            <a:r>
              <a:rPr lang="en" dirty="0" err="1"/>
              <a:t>goles</a:t>
            </a:r>
            <a:r>
              <a:rPr lang="en" dirty="0"/>
              <a:t>/</a:t>
            </a:r>
            <a:r>
              <a:rPr lang="en" dirty="0" err="1"/>
              <a:t>tiros</a:t>
            </a:r>
            <a:r>
              <a:rPr lang="en" dirty="0"/>
              <a:t> al arco.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VE" dirty="0"/>
              <a:t>Tiene una temporada menos que el resto de los jugadores.</a:t>
            </a:r>
            <a:endParaRPr lang="en" dirty="0"/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63525" y="1211488"/>
            <a:ext cx="44244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Mbappe</a:t>
            </a:r>
            <a:r>
              <a:rPr lang="en" dirty="0"/>
              <a:t> es el </a:t>
            </a:r>
            <a:r>
              <a:rPr lang="en" dirty="0" err="1"/>
              <a:t>jugador</a:t>
            </a:r>
            <a:r>
              <a:rPr lang="en" dirty="0"/>
              <a:t> </a:t>
            </a:r>
            <a:r>
              <a:rPr lang="en" dirty="0" err="1"/>
              <a:t>más</a:t>
            </a:r>
            <a:r>
              <a:rPr lang="en" dirty="0"/>
              <a:t> </a:t>
            </a:r>
            <a:r>
              <a:rPr lang="en" dirty="0" err="1"/>
              <a:t>efectivo</a:t>
            </a:r>
            <a:r>
              <a:rPr lang="en" dirty="0"/>
              <a:t> </a:t>
            </a:r>
            <a:r>
              <a:rPr lang="en" dirty="0" err="1"/>
              <a:t>haciend</a:t>
            </a:r>
            <a:r>
              <a:rPr lang="es-VE" dirty="0"/>
              <a:t>o goles</a:t>
            </a:r>
            <a:endParaRPr dirty="0"/>
          </a:p>
        </p:txBody>
      </p:sp>
      <p:pic>
        <p:nvPicPr>
          <p:cNvPr id="1026" name="Picture 2" descr="Kylian Mbappe | Goles y estadísticas | Potencial 2021/2022">
            <a:extLst>
              <a:ext uri="{FF2B5EF4-FFF2-40B4-BE49-F238E27FC236}">
                <a16:creationId xmlns:a16="http://schemas.microsoft.com/office/drawing/2014/main" id="{216FD27F-1A37-F848-AE1E-B9048040F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0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66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1149098" y="2571750"/>
            <a:ext cx="733075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Ahora</a:t>
            </a:r>
            <a:r>
              <a:rPr lang="en-US" dirty="0"/>
              <a:t> bien, </a:t>
            </a:r>
            <a:br>
              <a:rPr lang="en-US" dirty="0"/>
            </a:br>
            <a:r>
              <a:rPr lang="en-US" dirty="0"/>
              <a:t>¿</a:t>
            </a:r>
            <a:r>
              <a:rPr lang="es-VE" dirty="0"/>
              <a:t>Qué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que un </a:t>
            </a:r>
            <a:r>
              <a:rPr lang="en-US" dirty="0" err="1"/>
              <a:t>jugador</a:t>
            </a:r>
            <a:r>
              <a:rPr lang="en-US" dirty="0"/>
              <a:t> sea tan </a:t>
            </a:r>
            <a:r>
              <a:rPr lang="en-US" dirty="0" err="1"/>
              <a:t>efectivo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76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1149098" y="2571750"/>
            <a:ext cx="733075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¿Tiene que </a:t>
            </a:r>
            <a:r>
              <a:rPr lang="en-US" dirty="0" err="1"/>
              <a:t>ver</a:t>
            </a:r>
            <a:r>
              <a:rPr lang="en-US" dirty="0"/>
              <a:t> con la </a:t>
            </a:r>
            <a:r>
              <a:rPr lang="en-US" dirty="0" err="1"/>
              <a:t>posición</a:t>
            </a:r>
            <a:r>
              <a:rPr lang="en-US" dirty="0"/>
              <a:t> de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gol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1349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BD767B5E-0A9B-E04A-8014-296E2F106E77}"/>
              </a:ext>
            </a:extLst>
          </p:cNvPr>
          <p:cNvSpPr/>
          <p:nvPr/>
        </p:nvSpPr>
        <p:spPr>
          <a:xfrm>
            <a:off x="7151571" y="0"/>
            <a:ext cx="1992429" cy="35035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V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A2FDE18-52FF-D040-9EEB-E98C4171C534}"/>
              </a:ext>
            </a:extLst>
          </p:cNvPr>
          <p:cNvSpPr/>
          <p:nvPr/>
        </p:nvSpPr>
        <p:spPr>
          <a:xfrm>
            <a:off x="4572000" y="0"/>
            <a:ext cx="1222408" cy="298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V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Google Shape;359;p40">
            <a:extLst>
              <a:ext uri="{FF2B5EF4-FFF2-40B4-BE49-F238E27FC236}">
                <a16:creationId xmlns:a16="http://schemas.microsoft.com/office/drawing/2014/main" id="{948FB1D8-0430-304A-B16A-CA2DE61C7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039" y="210761"/>
            <a:ext cx="644865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2400" dirty="0">
                <a:solidFill>
                  <a:schemeClr val="accent1"/>
                </a:solidFill>
              </a:rPr>
              <a:t>M</a:t>
            </a:r>
            <a:r>
              <a:rPr lang="en" sz="2400" dirty="0">
                <a:solidFill>
                  <a:schemeClr val="accent1"/>
                </a:solidFill>
              </a:rPr>
              <a:t>apa de calor de los goles: </a:t>
            </a:r>
            <a:r>
              <a:rPr lang="en" sz="2400" dirty="0">
                <a:solidFill>
                  <a:schemeClr val="tx1"/>
                </a:solidFill>
              </a:rPr>
              <a:t>principales jugadores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836C260-50E5-C644-8F87-CAF0DEB59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4"/>
          <a:stretch/>
        </p:blipFill>
        <p:spPr>
          <a:xfrm>
            <a:off x="535494" y="1478025"/>
            <a:ext cx="2583837" cy="162957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FFB8B7A-FF4F-444E-A012-7E8E688C3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75"/>
          <a:stretch/>
        </p:blipFill>
        <p:spPr>
          <a:xfrm>
            <a:off x="3224556" y="1478025"/>
            <a:ext cx="2583837" cy="163014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C98CB18-51D6-C948-836F-AFC198458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20"/>
          <a:stretch/>
        </p:blipFill>
        <p:spPr>
          <a:xfrm>
            <a:off x="5913618" y="1478025"/>
            <a:ext cx="2583837" cy="163113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D10C51F-5919-154F-9D57-98D0E8C486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812"/>
          <a:stretch/>
        </p:blipFill>
        <p:spPr>
          <a:xfrm>
            <a:off x="1901175" y="3377583"/>
            <a:ext cx="2587001" cy="162957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530F30C-E21A-1F46-8F6A-C54CDC4999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043"/>
          <a:stretch/>
        </p:blipFill>
        <p:spPr>
          <a:xfrm>
            <a:off x="4655826" y="3398086"/>
            <a:ext cx="2574575" cy="1617516"/>
          </a:xfrm>
          <a:prstGeom prst="rect">
            <a:avLst/>
          </a:prstGeom>
        </p:spPr>
      </p:pic>
      <p:sp>
        <p:nvSpPr>
          <p:cNvPr id="29" name="Google Shape;410;p44">
            <a:extLst>
              <a:ext uri="{FF2B5EF4-FFF2-40B4-BE49-F238E27FC236}">
                <a16:creationId xmlns:a16="http://schemas.microsoft.com/office/drawing/2014/main" id="{58A3AF9F-AE51-8E4F-9A74-CDFFDC87DD20}"/>
              </a:ext>
            </a:extLst>
          </p:cNvPr>
          <p:cNvSpPr txBox="1">
            <a:spLocks/>
          </p:cNvSpPr>
          <p:nvPr/>
        </p:nvSpPr>
        <p:spPr>
          <a:xfrm>
            <a:off x="319678" y="980301"/>
            <a:ext cx="30517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CRISTIANO RONALDO</a:t>
            </a:r>
          </a:p>
        </p:txBody>
      </p:sp>
      <p:sp>
        <p:nvSpPr>
          <p:cNvPr id="30" name="Google Shape;410;p44">
            <a:extLst>
              <a:ext uri="{FF2B5EF4-FFF2-40B4-BE49-F238E27FC236}">
                <a16:creationId xmlns:a16="http://schemas.microsoft.com/office/drawing/2014/main" id="{422E5094-CD9C-DC4F-B6FC-AFA529C3FB14}"/>
              </a:ext>
            </a:extLst>
          </p:cNvPr>
          <p:cNvSpPr txBox="1">
            <a:spLocks/>
          </p:cNvSpPr>
          <p:nvPr/>
        </p:nvSpPr>
        <p:spPr>
          <a:xfrm>
            <a:off x="3046124" y="949650"/>
            <a:ext cx="30517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MESSI</a:t>
            </a:r>
          </a:p>
        </p:txBody>
      </p:sp>
      <p:sp>
        <p:nvSpPr>
          <p:cNvPr id="31" name="Google Shape;410;p44">
            <a:extLst>
              <a:ext uri="{FF2B5EF4-FFF2-40B4-BE49-F238E27FC236}">
                <a16:creationId xmlns:a16="http://schemas.microsoft.com/office/drawing/2014/main" id="{FC408749-0030-F043-9771-93CF34BB5DE6}"/>
              </a:ext>
            </a:extLst>
          </p:cNvPr>
          <p:cNvSpPr txBox="1">
            <a:spLocks/>
          </p:cNvSpPr>
          <p:nvPr/>
        </p:nvSpPr>
        <p:spPr>
          <a:xfrm>
            <a:off x="5704525" y="970464"/>
            <a:ext cx="30517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LEWANDOWSKI</a:t>
            </a:r>
          </a:p>
        </p:txBody>
      </p:sp>
      <p:sp>
        <p:nvSpPr>
          <p:cNvPr id="32" name="Google Shape;410;p44">
            <a:extLst>
              <a:ext uri="{FF2B5EF4-FFF2-40B4-BE49-F238E27FC236}">
                <a16:creationId xmlns:a16="http://schemas.microsoft.com/office/drawing/2014/main" id="{D3D07778-8C8A-854B-8FFA-F4E7670F3CED}"/>
              </a:ext>
            </a:extLst>
          </p:cNvPr>
          <p:cNvSpPr txBox="1">
            <a:spLocks/>
          </p:cNvSpPr>
          <p:nvPr/>
        </p:nvSpPr>
        <p:spPr>
          <a:xfrm>
            <a:off x="1698680" y="2906122"/>
            <a:ext cx="30517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LACAZETTE</a:t>
            </a:r>
          </a:p>
        </p:txBody>
      </p:sp>
      <p:sp>
        <p:nvSpPr>
          <p:cNvPr id="33" name="Google Shape;410;p44">
            <a:extLst>
              <a:ext uri="{FF2B5EF4-FFF2-40B4-BE49-F238E27FC236}">
                <a16:creationId xmlns:a16="http://schemas.microsoft.com/office/drawing/2014/main" id="{7B6336DC-C121-C143-9072-10C109944E29}"/>
              </a:ext>
            </a:extLst>
          </p:cNvPr>
          <p:cNvSpPr txBox="1">
            <a:spLocks/>
          </p:cNvSpPr>
          <p:nvPr/>
        </p:nvSpPr>
        <p:spPr>
          <a:xfrm>
            <a:off x="4444400" y="2920556"/>
            <a:ext cx="30517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MBAPPE</a:t>
            </a:r>
          </a:p>
        </p:txBody>
      </p:sp>
      <p:pic>
        <p:nvPicPr>
          <p:cNvPr id="2052" name="Picture 4" descr="CRISTIANO RONALDO, png | PNGEgg">
            <a:extLst>
              <a:ext uri="{FF2B5EF4-FFF2-40B4-BE49-F238E27FC236}">
                <a16:creationId xmlns:a16="http://schemas.microsoft.com/office/drawing/2014/main" id="{F92718EB-661C-FA4A-BB4D-FD040B39C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79" b="97890" l="10000" r="90000">
                        <a14:foregroundMark x1="53889" y1="7314" x2="53889" y2="7314"/>
                        <a14:foregroundMark x1="53556" y1="4079" x2="53556" y2="4079"/>
                        <a14:foregroundMark x1="38222" y1="39100" x2="38222" y2="39100"/>
                        <a14:foregroundMark x1="38444" y1="40366" x2="38444" y2="40366"/>
                        <a14:foregroundMark x1="38444" y1="38537" x2="38444" y2="38537"/>
                        <a14:foregroundMark x1="37889" y1="41491" x2="37889" y2="41491"/>
                        <a14:foregroundMark x1="51333" y1="92405" x2="51333" y2="92405"/>
                        <a14:foregroundMark x1="51333" y1="97890" x2="51333" y2="97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50"/>
          <a:stretch/>
        </p:blipFill>
        <p:spPr bwMode="auto">
          <a:xfrm>
            <a:off x="146981" y="1688028"/>
            <a:ext cx="1558523" cy="11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Kylian Mbappe | Goles y estadísticas | Potencial 2021/2022">
            <a:extLst>
              <a:ext uri="{FF2B5EF4-FFF2-40B4-BE49-F238E27FC236}">
                <a16:creationId xmlns:a16="http://schemas.microsoft.com/office/drawing/2014/main" id="{B4CCBBDC-006B-9344-9961-05272EB2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438" y="3661646"/>
            <a:ext cx="839532" cy="11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ssi argentina png | PNGEgg">
            <a:extLst>
              <a:ext uri="{FF2B5EF4-FFF2-40B4-BE49-F238E27FC236}">
                <a16:creationId xmlns:a16="http://schemas.microsoft.com/office/drawing/2014/main" id="{AD5A01E5-36CA-8A40-910B-32F48FCCB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722" b="95559" l="10000" r="90000">
                        <a14:foregroundMark x1="38556" y1="32235" x2="38556" y2="32235"/>
                        <a14:foregroundMark x1="37111" y1="6304" x2="37111" y2="6304"/>
                        <a14:foregroundMark x1="39667" y1="2865" x2="39667" y2="2865"/>
                        <a14:foregroundMark x1="22444" y1="62178" x2="22444" y2="62178"/>
                        <a14:foregroundMark x1="22444" y1="58453" x2="22444" y2="58453"/>
                        <a14:foregroundMark x1="21889" y1="56877" x2="21889" y2="56877"/>
                        <a14:foregroundMark x1="20667" y1="56447" x2="20667" y2="56447"/>
                        <a14:foregroundMark x1="19111" y1="54441" x2="19111" y2="54441"/>
                        <a14:foregroundMark x1="21556" y1="53868" x2="21556" y2="53868"/>
                        <a14:foregroundMark x1="20778" y1="53725" x2="20778" y2="53725"/>
                        <a14:foregroundMark x1="23556" y1="59742" x2="23556" y2="59742"/>
                        <a14:foregroundMark x1="41000" y1="95559" x2="41000" y2="95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864" y="1658178"/>
            <a:ext cx="1587786" cy="123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obert Lewandowski, 17 De La Fifa, La Fifa 18 imagen png - imagen  transparente descarga gratuita">
            <a:extLst>
              <a:ext uri="{FF2B5EF4-FFF2-40B4-BE49-F238E27FC236}">
                <a16:creationId xmlns:a16="http://schemas.microsoft.com/office/drawing/2014/main" id="{6F3211BF-66D6-834A-B1E5-1AB392088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62" b="93462" l="10000" r="90000">
                        <a14:foregroundMark x1="45889" y1="15385" x2="45889" y2="15385"/>
                        <a14:foregroundMark x1="40000" y1="11538" x2="40000" y2="11538"/>
                        <a14:foregroundMark x1="38667" y1="10577" x2="38667" y2="10577"/>
                        <a14:foregroundMark x1="38000" y1="9615" x2="38000" y2="9615"/>
                        <a14:foregroundMark x1="37222" y1="12500" x2="37222" y2="12500"/>
                        <a14:foregroundMark x1="37667" y1="10577" x2="37667" y2="10577"/>
                        <a14:foregroundMark x1="38222" y1="8654" x2="38222" y2="8654"/>
                        <a14:foregroundMark x1="39556" y1="8654" x2="39556" y2="8654"/>
                        <a14:foregroundMark x1="43000" y1="6538" x2="43000" y2="6538"/>
                        <a14:foregroundMark x1="66667" y1="6538" x2="66667" y2="6538"/>
                        <a14:foregroundMark x1="62778" y1="3462" x2="62778" y2="3462"/>
                        <a14:foregroundMark x1="44889" y1="93462" x2="44889" y2="93462"/>
                        <a14:foregroundMark x1="38222" y1="77115" x2="38222" y2="77115"/>
                        <a14:foregroundMark x1="37889" y1="68846" x2="37889" y2="68846"/>
                        <a14:foregroundMark x1="38000" y1="65385" x2="38000" y2="65385"/>
                        <a14:foregroundMark x1="37111" y1="80385" x2="37111" y2="80385"/>
                        <a14:foregroundMark x1="37333" y1="83654" x2="37333" y2="83654"/>
                        <a14:foregroundMark x1="37333" y1="89615" x2="37333" y2="89615"/>
                        <a14:foregroundMark x1="36556" y1="92308" x2="36556" y2="92308"/>
                        <a14:foregroundMark x1="36889" y1="91538" x2="36889" y2="91538"/>
                        <a14:foregroundMark x1="60000" y1="86346" x2="60000" y2="86346"/>
                        <a14:foregroundMark x1="60222" y1="87115" x2="60222" y2="87115"/>
                        <a14:foregroundMark x1="60333" y1="88654" x2="60333" y2="88654"/>
                        <a14:foregroundMark x1="60333" y1="86731" x2="60333" y2="86731"/>
                        <a14:foregroundMark x1="60222" y1="83462" x2="60222" y2="83462"/>
                        <a14:foregroundMark x1="60222" y1="86346" x2="60222" y2="86346"/>
                        <a14:foregroundMark x1="60222" y1="86346" x2="60222" y2="86346"/>
                        <a14:foregroundMark x1="60667" y1="89808" x2="60667" y2="89808"/>
                        <a14:foregroundMark x1="60111" y1="82500" x2="60111" y2="82500"/>
                        <a14:foregroundMark x1="60111" y1="81538" x2="60111" y2="81538"/>
                        <a14:foregroundMark x1="60111" y1="81538" x2="60111" y2="81538"/>
                        <a14:foregroundMark x1="60111" y1="82115" x2="60111" y2="82115"/>
                        <a14:foregroundMark x1="60111" y1="82692" x2="60111" y2="82692"/>
                        <a14:foregroundMark x1="60111" y1="82692" x2="60111" y2="82692"/>
                        <a14:foregroundMark x1="60111" y1="81538" x2="60111" y2="81538"/>
                        <a14:foregroundMark x1="60111" y1="81346" x2="60111" y2="81346"/>
                        <a14:foregroundMark x1="60111" y1="81346" x2="60111" y2="81346"/>
                        <a14:foregroundMark x1="60111" y1="83654" x2="60111" y2="83654"/>
                        <a14:foregroundMark x1="60111" y1="83654" x2="60111" y2="83654"/>
                        <a14:foregroundMark x1="60111" y1="83077" x2="60111" y2="83077"/>
                        <a14:foregroundMark x1="60111" y1="80000" x2="60111" y2="77500"/>
                        <a14:foregroundMark x1="60222" y1="70769" x2="60222" y2="70769"/>
                        <a14:foregroundMark x1="60444" y1="67692" x2="60444" y2="67692"/>
                        <a14:foregroundMark x1="60889" y1="61538" x2="60889" y2="61538"/>
                        <a14:foregroundMark x1="60889" y1="57500" x2="60889" y2="57500"/>
                        <a14:foregroundMark x1="60889" y1="60000" x2="60556" y2="69615"/>
                        <a14:foregroundMark x1="60556" y1="69615" x2="60444" y2="66538"/>
                        <a14:foregroundMark x1="60111" y1="78462" x2="60889" y2="86154"/>
                        <a14:foregroundMark x1="37444" y1="54423" x2="37556" y2="92692"/>
                        <a14:foregroundMark x1="43778" y1="6346" x2="40778" y2="14615"/>
                        <a14:foregroundMark x1="40778" y1="14615" x2="43556" y2="6346"/>
                        <a14:foregroundMark x1="43556" y1="6346" x2="42111" y2="15577"/>
                        <a14:foregroundMark x1="42111" y1="15577" x2="42111" y2="15962"/>
                        <a14:foregroundMark x1="48778" y1="54808" x2="47222" y2="64231"/>
                        <a14:foregroundMark x1="47222" y1="64231" x2="46778" y2="49615"/>
                        <a14:foregroundMark x1="46778" y1="49615" x2="46444" y2="61923"/>
                        <a14:foregroundMark x1="46444" y1="61923" x2="44444" y2="51923"/>
                        <a14:foregroundMark x1="44444" y1="51923" x2="46778" y2="61346"/>
                        <a14:foregroundMark x1="46778" y1="61346" x2="45889" y2="64423"/>
                        <a14:foregroundMark x1="68333" y1="8269" x2="69111" y2="7115"/>
                        <a14:backgroundMark x1="65667" y1="2692" x2="68889" y2="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72" y="1645086"/>
            <a:ext cx="2131235" cy="123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lexandre Lacazette, el tapado - AS.com">
            <a:extLst>
              <a:ext uri="{FF2B5EF4-FFF2-40B4-BE49-F238E27FC236}">
                <a16:creationId xmlns:a16="http://schemas.microsoft.com/office/drawing/2014/main" id="{41D2DB53-1B3D-4779-905C-7437EC79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98" b="99012" l="10000" r="90000">
                        <a14:foregroundMark x1="51111" y1="39012" x2="51806" y2="22716"/>
                        <a14:foregroundMark x1="52361" y1="22222" x2="49861" y2="11111"/>
                        <a14:foregroundMark x1="52778" y1="4444" x2="53889" y2="4444"/>
                        <a14:foregroundMark x1="25417" y1="78025" x2="20556" y2="86914"/>
                        <a14:foregroundMark x1="19306" y1="92593" x2="19167" y2="93086"/>
                        <a14:foregroundMark x1="19445" y1="92099" x2="19306" y2="92593"/>
                        <a14:foregroundMark x1="20556" y1="88148" x2="19445" y2="92099"/>
                        <a14:foregroundMark x1="40278" y1="90370" x2="46528" y2="99012"/>
                        <a14:foregroundMark x1="46528" y1="99012" x2="50000" y2="95309"/>
                        <a14:foregroundMark x1="21667" y1="92840" x2="21111" y2="95309"/>
                        <a14:foregroundMark x1="84534" y1="87654" x2="84861" y2="88148"/>
                        <a14:foregroundMark x1="84371" y1="87407" x2="84534" y2="87654"/>
                        <a14:foregroundMark x1="83882" y1="86667" x2="84371" y2="87407"/>
                        <a14:foregroundMark x1="78333" y1="78272" x2="83882" y2="86667"/>
                        <a14:foregroundMark x1="87083" y1="87407" x2="87361" y2="87654"/>
                        <a14:foregroundMark x1="86250" y1="86667" x2="87083" y2="87407"/>
                        <a14:foregroundMark x1="86944" y1="88889" x2="87361" y2="89136"/>
                        <a14:foregroundMark x1="88090" y1="84938" x2="88333" y2="85185"/>
                        <a14:foregroundMark x1="87361" y1="84198" x2="88090" y2="84938"/>
                        <a14:foregroundMark x1="54444" y1="9383" x2="56806" y2="18025"/>
                        <a14:foregroundMark x1="65139" y1="53333" x2="63056" y2="53580"/>
                        <a14:foregroundMark x1="40833" y1="66420" x2="39861" y2="69383"/>
                        <a14:foregroundMark x1="19306" y1="93827" x2="18750" y2="94815"/>
                        <a14:foregroundMark x1="18194" y1="92099" x2="17361" y2="92593"/>
                        <a14:foregroundMark x1="53889" y1="4444" x2="53889" y2="4444"/>
                        <a14:foregroundMark x1="53889" y1="4691" x2="53889" y2="4691"/>
                        <a14:foregroundMark x1="53889" y1="4691" x2="54167" y2="4691"/>
                        <a14:foregroundMark x1="54028" y1="4691" x2="53889" y2="4691"/>
                        <a14:backgroundMark x1="29444" y1="90864" x2="37361" y2="72840"/>
                        <a14:backgroundMark x1="15848" y1="88367" x2="15139" y2="92593"/>
                        <a14:backgroundMark x1="17500" y1="78519" x2="16092" y2="86911"/>
                        <a14:backgroundMark x1="15139" y1="92593" x2="19722" y2="99012"/>
                        <a14:backgroundMark x1="20237" y1="95127" x2="20556" y2="94074"/>
                        <a14:backgroundMark x1="19583" y1="97284" x2="19861" y2="96366"/>
                        <a14:backgroundMark x1="56250" y1="93580" x2="59861" y2="60247"/>
                        <a14:backgroundMark x1="59861" y1="60247" x2="79722" y2="87654"/>
                        <a14:backgroundMark x1="15972" y1="89877" x2="16806" y2="90864"/>
                        <a14:backgroundMark x1="20278" y1="93580" x2="20417" y2="93086"/>
                        <a14:backgroundMark x1="20556" y1="92593" x2="20556" y2="92593"/>
                        <a14:backgroundMark x1="20694" y1="92099" x2="20694" y2="92099"/>
                        <a14:backgroundMark x1="53889" y1="3704" x2="53889" y2="3704"/>
                        <a14:backgroundMark x1="84444" y1="89630" x2="84444" y2="89630"/>
                        <a14:backgroundMark x1="84028" y1="88889" x2="84028" y2="88889"/>
                        <a14:backgroundMark x1="83611" y1="88395" x2="83611" y2="88395"/>
                        <a14:backgroundMark x1="83194" y1="87654" x2="83194" y2="87654"/>
                        <a14:backgroundMark x1="86944" y1="89630" x2="86944" y2="89630"/>
                        <a14:backgroundMark x1="86944" y1="89136" x2="86944" y2="89136"/>
                        <a14:backgroundMark x1="87222" y1="89383" x2="87222" y2="89383"/>
                        <a14:backgroundMark x1="86389" y1="88642" x2="86389" y2="88642"/>
                        <a14:backgroundMark x1="85833" y1="88148" x2="85833" y2="88148"/>
                        <a14:backgroundMark x1="85417" y1="87407" x2="85417" y2="87407"/>
                        <a14:backgroundMark x1="85000" y1="86667" x2="85000" y2="86667"/>
                        <a14:backgroundMark x1="85556" y1="83951" x2="85556" y2="83951"/>
                        <a14:backgroundMark x1="86111" y1="84938" x2="86111" y2="84938"/>
                        <a14:backgroundMark x1="86667" y1="85185" x2="86667" y2="85185"/>
                        <a14:backgroundMark x1="86806" y1="85679" x2="86806" y2="85679"/>
                        <a14:backgroundMark x1="87222" y1="86173" x2="87222" y2="86173"/>
                        <a14:backgroundMark x1="88333" y1="85432" x2="88333" y2="85432"/>
                        <a14:backgroundMark x1="87361" y1="89383" x2="87361" y2="89383"/>
                        <a14:backgroundMark x1="87361" y1="88889" x2="87361" y2="88889"/>
                        <a14:backgroundMark x1="87083" y1="88889" x2="87083" y2="88889"/>
                        <a14:backgroundMark x1="86806" y1="88889" x2="86806" y2="88889"/>
                        <a14:backgroundMark x1="88333" y1="84938" x2="88333" y2="84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45" y="3610228"/>
            <a:ext cx="2091584" cy="117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02344"/>
      </p:ext>
    </p:extLst>
  </p:cSld>
  <p:clrMapOvr>
    <a:masterClrMapping/>
  </p:clrMapOvr>
</p:sld>
</file>

<file path=ppt/theme/theme1.xml><?xml version="1.0" encoding="utf-8"?>
<a:theme xmlns:a="http://schemas.openxmlformats.org/drawingml/2006/main" name="Fitness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351</Words>
  <Application>Microsoft Office PowerPoint</Application>
  <PresentationFormat>Presentación en pantalla (16:9)</PresentationFormat>
  <Paragraphs>67</Paragraphs>
  <Slides>16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Anton</vt:lpstr>
      <vt:lpstr>DM Sans</vt:lpstr>
      <vt:lpstr>Fitness App Pitch Deck by Slidesgo</vt:lpstr>
      <vt:lpstr>Análisis de goles en el futbol  14/15 - 20/21</vt:lpstr>
      <vt:lpstr>¿Cuál creen qué es el jugador más efectivo haciendo goles?</vt:lpstr>
      <vt:lpstr>TOP 20: principales goleadores</vt:lpstr>
      <vt:lpstr>TOP 20: cantidad de tiros al arco</vt:lpstr>
      <vt:lpstr>TOP 20: ratio de goles/tiros al arco (efectividad)</vt:lpstr>
      <vt:lpstr>Mbappe es el jugador más efectivo haciendo goles</vt:lpstr>
      <vt:lpstr>Ahora bien,  ¿Qué hace que un jugador sea tan efectivo?</vt:lpstr>
      <vt:lpstr>¿Tiene que ver con la posición de desde donde hace el gol?</vt:lpstr>
      <vt:lpstr>Mapa de calor de los goles: principales jugadores</vt:lpstr>
      <vt:lpstr>Como los comportamientos son similares,  ¿el comportamiento general será el mismo?</vt:lpstr>
      <vt:lpstr>Mapa de calor: mejor posición para hacer gol (general)</vt:lpstr>
      <vt:lpstr>¿En qué minutos ocurren la mayoría de los goles?</vt:lpstr>
      <vt:lpstr>Goles por minuto: destacan los minutos 45 y 46 del juego </vt:lpstr>
      <vt:lpstr>Tipos de goles: realizados en los minutos 45 y 46 del juego </vt:lpstr>
      <vt:lpstr>¡GRACIAS!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APP</dc:title>
  <cp:lastModifiedBy>Samuel Simeone</cp:lastModifiedBy>
  <cp:revision>18</cp:revision>
  <dcterms:modified xsi:type="dcterms:W3CDTF">2021-09-25T00:11:38Z</dcterms:modified>
</cp:coreProperties>
</file>